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67" r:id="rId5"/>
    <p:sldId id="305" r:id="rId6"/>
    <p:sldId id="287" r:id="rId7"/>
    <p:sldId id="316" r:id="rId8"/>
    <p:sldId id="311" r:id="rId9"/>
    <p:sldId id="314" r:id="rId10"/>
    <p:sldId id="317" r:id="rId11"/>
    <p:sldId id="313" r:id="rId12"/>
    <p:sldId id="327" r:id="rId13"/>
    <p:sldId id="318" r:id="rId14"/>
    <p:sldId id="320" r:id="rId15"/>
    <p:sldId id="328" r:id="rId16"/>
    <p:sldId id="329" r:id="rId17"/>
    <p:sldId id="321" r:id="rId18"/>
    <p:sldId id="330" r:id="rId19"/>
    <p:sldId id="331" r:id="rId20"/>
    <p:sldId id="323" r:id="rId21"/>
    <p:sldId id="324" r:id="rId22"/>
    <p:sldId id="325" r:id="rId23"/>
    <p:sldId id="322" r:id="rId24"/>
    <p:sldId id="275" r:id="rId25"/>
    <p:sldId id="312" r:id="rId26"/>
  </p:sldIdLst>
  <p:sldSz cx="12192000" cy="6858000"/>
  <p:notesSz cx="6858000" cy="9144000"/>
  <p:defaultTextStyle>
    <a:defPPr rtl="0"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a Theodora Pandi" initials="MTP" lastIdx="2" clrIdx="0">
    <p:extLst>
      <p:ext uri="{19B8F6BF-5375-455C-9EA6-DF929625EA0E}">
        <p15:presenceInfo xmlns:p15="http://schemas.microsoft.com/office/powerpoint/2012/main" userId="fa2b69ad96533b2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47" autoAdjust="0"/>
    <p:restoredTop sz="96505" autoAdjust="0"/>
  </p:normalViewPr>
  <p:slideViewPr>
    <p:cSldViewPr snapToGrid="0">
      <p:cViewPr>
        <p:scale>
          <a:sx n="96" d="100"/>
          <a:sy n="96" d="100"/>
        </p:scale>
        <p:origin x="-240" y="-54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02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l-GR" dirty="0"/>
          </a:p>
        </p:txBody>
      </p:sp>
      <p:sp>
        <p:nvSpPr>
          <p:cNvPr id="3" name="Σύμβολο κράτησης θέσης ημερομηνίας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FF4E652-BE05-4E61-92C7-6FCA5ED87FF5}" type="datetime1">
              <a:rPr lang="el-GR" smtClean="0"/>
              <a:t>27/10/2020</a:t>
            </a:fld>
            <a:endParaRPr lang="el-GR" dirty="0"/>
          </a:p>
        </p:txBody>
      </p:sp>
      <p:sp>
        <p:nvSpPr>
          <p:cNvPr id="4" name="Σύμβολο κράτησης θέσης υποσέλιδου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l-GR" dirty="0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3A36C10-A9D4-4995-9BAF-95FBD77A724B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509218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l-GR" noProof="0" dirty="0"/>
          </a:p>
        </p:txBody>
      </p:sp>
      <p:sp>
        <p:nvSpPr>
          <p:cNvPr id="3" name="Σύμβολο κράτησης θέσης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344E1C-06AB-4226-856D-5C050CCF504A}" type="datetime1">
              <a:rPr lang="el-GR" noProof="0" smtClean="0"/>
              <a:pPr/>
              <a:t>27/10/2020</a:t>
            </a:fld>
            <a:endParaRPr lang="el-GR" noProof="0" dirty="0"/>
          </a:p>
        </p:txBody>
      </p:sp>
      <p:sp>
        <p:nvSpPr>
          <p:cNvPr id="4" name="Σύμβολο κράτησης θέσης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l-GR" noProof="0" dirty="0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l-GR" noProof="0" dirty="0"/>
              <a:t>Στυλ υποδείγματος κειμένου</a:t>
            </a:r>
          </a:p>
          <a:p>
            <a:pPr lvl="1" rtl="0"/>
            <a:r>
              <a:rPr lang="el-GR" noProof="0" dirty="0"/>
              <a:t>Δεύτερου επιπέδου</a:t>
            </a:r>
          </a:p>
          <a:p>
            <a:pPr lvl="2" rtl="0"/>
            <a:r>
              <a:rPr lang="el-GR" noProof="0" dirty="0"/>
              <a:t>Τρίτου επιπέδου</a:t>
            </a:r>
          </a:p>
          <a:p>
            <a:pPr lvl="3" rtl="0"/>
            <a:r>
              <a:rPr lang="el-GR" noProof="0" dirty="0"/>
              <a:t>Τέταρτου επιπέδου</a:t>
            </a:r>
          </a:p>
          <a:p>
            <a:pPr lvl="4" rtl="0"/>
            <a:r>
              <a:rPr lang="el-GR" noProof="0" dirty="0"/>
              <a:t>Πέμπτου επιπέδου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l-GR" noProof="0" dirty="0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3AEF9EC-8318-4FF6-847E-A85BBD2B7E49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283195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noProof="0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3AEF9EC-8318-4FF6-847E-A85BBD2B7E49}" type="slidenum">
              <a:rPr lang="el-GR" smtClean="0"/>
              <a:t>1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441305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3AEF9EC-8318-4FF6-847E-A85BBD2B7E49}" type="slidenum">
              <a:rPr lang="el-GR" noProof="0" smtClean="0"/>
              <a:t>4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426503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noProof="0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3AEF9EC-8318-4FF6-847E-A85BBD2B7E49}" type="slidenum">
              <a:rPr lang="el-GR" smtClean="0"/>
              <a:t>21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933643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609600" y="261254"/>
            <a:ext cx="8226490" cy="3083767"/>
          </a:xfrm>
        </p:spPr>
        <p:txBody>
          <a:bodyPr rtlCol="0" anchor="b">
            <a:normAutofit/>
          </a:bodyPr>
          <a:lstStyle>
            <a:lvl1pPr algn="l">
              <a:lnSpc>
                <a:spcPct val="80000"/>
              </a:lnSpc>
              <a:defRPr sz="7200">
                <a:solidFill>
                  <a:schemeClr val="tx1"/>
                </a:solidFill>
              </a:defRPr>
            </a:lvl1pPr>
          </a:lstStyle>
          <a:p>
            <a:pPr rtl="0"/>
            <a:r>
              <a:rPr lang="el-GR" noProof="0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609600" y="3386585"/>
            <a:ext cx="8229600" cy="1371600"/>
          </a:xfrm>
        </p:spPr>
        <p:txBody>
          <a:bodyPr rtlCol="0"/>
          <a:lstStyle>
            <a:lvl1pPr marL="0" indent="0" algn="l">
              <a:spcBef>
                <a:spcPts val="120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l-GR" noProof="0"/>
              <a:t>Κάντε κλικ για να επεξεργαστείτε τον υπότιτλο του υποδείγματος</a:t>
            </a:r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l-GR" noProof="0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l-GR" noProof="0"/>
              <a:t>Στυλ κειμένου υποδείγματος</a:t>
            </a:r>
          </a:p>
          <a:p>
            <a:pPr lvl="1" rtl="0"/>
            <a:r>
              <a:rPr lang="el-GR" noProof="0"/>
              <a:t>Δεύτερο επίπεδο</a:t>
            </a:r>
          </a:p>
          <a:p>
            <a:pPr lvl="2" rtl="0"/>
            <a:r>
              <a:rPr lang="el-GR" noProof="0"/>
              <a:t>Τρίτο επίπεδο</a:t>
            </a:r>
          </a:p>
          <a:p>
            <a:pPr lvl="3" rtl="0"/>
            <a:r>
              <a:rPr lang="el-GR" noProof="0"/>
              <a:t>Τέταρτο επίπεδο</a:t>
            </a:r>
          </a:p>
          <a:p>
            <a:pPr lvl="4" rtl="0"/>
            <a:r>
              <a:rPr lang="el-GR" noProof="0"/>
              <a:t>Πέμπτο επίπεδο</a:t>
            </a:r>
            <a:endParaRPr lang="el-GR" noProof="0" dirty="0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4" name="Σύμβολο κράτησης θέσης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6A7CBA-8630-4196-B42C-E8454857D8EA}" type="datetime1">
              <a:rPr lang="el-GR" noProof="0" smtClean="0"/>
              <a:t>27/10/2020</a:t>
            </a:fld>
            <a:endParaRPr lang="el-GR" noProof="0" dirty="0"/>
          </a:p>
        </p:txBody>
      </p:sp>
      <p:sp>
        <p:nvSpPr>
          <p:cNvPr id="6" name="Σύμβολο κράτησης θέσης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/>
          <p:cNvSpPr>
            <a:spLocks noGrp="1"/>
          </p:cNvSpPr>
          <p:nvPr>
            <p:ph type="title" orient="vert"/>
          </p:nvPr>
        </p:nvSpPr>
        <p:spPr>
          <a:xfrm>
            <a:off x="9250680" y="365125"/>
            <a:ext cx="1645920" cy="5811838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el-GR" noProof="0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>
          <a:xfrm>
            <a:off x="1295400" y="365125"/>
            <a:ext cx="7624664" cy="5811838"/>
          </a:xfrm>
        </p:spPr>
        <p:txBody>
          <a:bodyPr vert="eaVert" rtlCol="0"/>
          <a:lstStyle/>
          <a:p>
            <a:pPr lvl="0" rtl="0"/>
            <a:r>
              <a:rPr lang="el-GR" noProof="0"/>
              <a:t>Στυλ κειμένου υποδείγματος</a:t>
            </a:r>
          </a:p>
          <a:p>
            <a:pPr lvl="1" rtl="0"/>
            <a:r>
              <a:rPr lang="el-GR" noProof="0"/>
              <a:t>Δεύτερο επίπεδο</a:t>
            </a:r>
          </a:p>
          <a:p>
            <a:pPr lvl="2" rtl="0"/>
            <a:r>
              <a:rPr lang="el-GR" noProof="0"/>
              <a:t>Τρίτο επίπεδο</a:t>
            </a:r>
          </a:p>
          <a:p>
            <a:pPr lvl="3" rtl="0"/>
            <a:r>
              <a:rPr lang="el-GR" noProof="0"/>
              <a:t>Τέταρτο επίπεδο</a:t>
            </a:r>
          </a:p>
          <a:p>
            <a:pPr lvl="4" rtl="0"/>
            <a:r>
              <a:rPr lang="el-GR" noProof="0"/>
              <a:t>Πέμπτο επίπεδο</a:t>
            </a:r>
            <a:endParaRPr lang="el-GR" noProof="0" dirty="0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4" name="Σύμβολο κράτησης θέσης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E99D9E-A2CD-4425-884C-C7EF5504B620}" type="datetime1">
              <a:rPr lang="el-GR" noProof="0" smtClean="0"/>
              <a:t>27/10/2020</a:t>
            </a:fld>
            <a:endParaRPr lang="el-GR" noProof="0" dirty="0"/>
          </a:p>
        </p:txBody>
      </p:sp>
      <p:sp>
        <p:nvSpPr>
          <p:cNvPr id="6" name="Σύμβολο κράτησης θέσης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l-GR" noProof="0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l-GR" noProof="0"/>
              <a:t>Στυλ κειμένου υποδείγματος</a:t>
            </a:r>
          </a:p>
          <a:p>
            <a:pPr lvl="1" rtl="0"/>
            <a:r>
              <a:rPr lang="el-GR" noProof="0"/>
              <a:t>Δεύτερο επίπεδο</a:t>
            </a:r>
          </a:p>
          <a:p>
            <a:pPr lvl="2" rtl="0"/>
            <a:r>
              <a:rPr lang="el-GR" noProof="0"/>
              <a:t>Τρίτο επίπεδο</a:t>
            </a:r>
          </a:p>
          <a:p>
            <a:pPr lvl="3" rtl="0"/>
            <a:r>
              <a:rPr lang="el-GR" noProof="0"/>
              <a:t>Τέταρτο επίπεδο</a:t>
            </a:r>
          </a:p>
          <a:p>
            <a:pPr lvl="4" rtl="0"/>
            <a:r>
              <a:rPr lang="el-GR" noProof="0"/>
              <a:t>Πέμπτο επίπεδο</a:t>
            </a:r>
            <a:endParaRPr lang="el-GR" noProof="0" dirty="0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4" name="Σύμβολο κράτησης θέσης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60EF70-FC6B-4F2B-B0B5-D318061E28ED}" type="datetime1">
              <a:rPr lang="el-GR" noProof="0" smtClean="0"/>
              <a:t>27/10/2020</a:t>
            </a:fld>
            <a:endParaRPr lang="el-GR" noProof="0" dirty="0"/>
          </a:p>
        </p:txBody>
      </p:sp>
      <p:sp>
        <p:nvSpPr>
          <p:cNvPr id="6" name="Σύμβολο κράτησης θέσης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12648" y="265176"/>
            <a:ext cx="8229600" cy="3081528"/>
          </a:xfrm>
        </p:spPr>
        <p:txBody>
          <a:bodyPr rtlCol="0" anchor="b">
            <a:normAutofit/>
          </a:bodyPr>
          <a:lstStyle>
            <a:lvl1pPr>
              <a:defRPr sz="5400"/>
            </a:lvl1pPr>
          </a:lstStyle>
          <a:p>
            <a:pPr rtl="0"/>
            <a:r>
              <a:rPr lang="el-GR" noProof="0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612648" y="3388268"/>
            <a:ext cx="8229600" cy="13716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</p:txBody>
      </p:sp>
      <p:sp>
        <p:nvSpPr>
          <p:cNvPr id="5" name="Σύμβολο κράτησης θέσης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4" name="Σύμβολο κράτησης θέσης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C4F4CB-722B-4DE6-91BE-DE8FF2E4201E}" type="datetime1">
              <a:rPr lang="el-GR" noProof="0" smtClean="0"/>
              <a:t>27/10/2020</a:t>
            </a:fld>
            <a:endParaRPr lang="el-GR" noProof="0" dirty="0"/>
          </a:p>
        </p:txBody>
      </p:sp>
      <p:sp>
        <p:nvSpPr>
          <p:cNvPr id="6" name="Σύμβολο κράτησης θέσης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l-GR" noProof="0" dirty="0"/>
              <a:t>Κάντε κλικ για να επεξεργαστείτε το 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1295401" y="1828800"/>
            <a:ext cx="4572000" cy="43481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  <a:p>
            <a:pPr lvl="1" rtl="0"/>
            <a:r>
              <a:rPr lang="el-GR" noProof="0"/>
              <a:t>Δεύτερο επίπεδο</a:t>
            </a:r>
          </a:p>
          <a:p>
            <a:pPr lvl="2" rtl="0"/>
            <a:r>
              <a:rPr lang="el-GR" noProof="0"/>
              <a:t>Τρίτο επίπεδο</a:t>
            </a:r>
          </a:p>
          <a:p>
            <a:pPr lvl="3" rtl="0"/>
            <a:r>
              <a:rPr lang="el-GR" noProof="0"/>
              <a:t>Τέταρτο επίπεδο</a:t>
            </a:r>
          </a:p>
          <a:p>
            <a:pPr lvl="4" rtl="0"/>
            <a:r>
              <a:rPr lang="el-GR" noProof="0"/>
              <a:t>Πέμπτο επίπεδο</a:t>
            </a:r>
            <a:endParaRPr lang="el-GR" noProof="0" dirty="0"/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6324599" y="1828800"/>
            <a:ext cx="4572000" cy="43481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  <a:p>
            <a:pPr lvl="1" rtl="0"/>
            <a:r>
              <a:rPr lang="el-GR" noProof="0"/>
              <a:t>Δεύτερο επίπεδο</a:t>
            </a:r>
          </a:p>
          <a:p>
            <a:pPr lvl="2" rtl="0"/>
            <a:r>
              <a:rPr lang="el-GR" noProof="0"/>
              <a:t>Τρίτο επίπεδο</a:t>
            </a:r>
          </a:p>
          <a:p>
            <a:pPr lvl="3" rtl="0"/>
            <a:r>
              <a:rPr lang="el-GR" noProof="0"/>
              <a:t>Τέταρτο επίπεδο</a:t>
            </a:r>
          </a:p>
          <a:p>
            <a:pPr lvl="4" rtl="0"/>
            <a:r>
              <a:rPr lang="el-GR" noProof="0"/>
              <a:t>Πέμπτο επίπεδο</a:t>
            </a:r>
            <a:endParaRPr lang="el-GR" noProof="0" dirty="0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5" name="Σύμβολο κράτησης θέσης ημερομηνίας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E3480B-7E4D-4231-8048-9AD793356696}" type="datetime1">
              <a:rPr lang="el-GR" noProof="0" smtClean="0"/>
              <a:t>27/10/2020</a:t>
            </a:fld>
            <a:endParaRPr lang="el-GR" noProof="0" dirty="0"/>
          </a:p>
        </p:txBody>
      </p:sp>
      <p:sp>
        <p:nvSpPr>
          <p:cNvPr id="7" name="Σύμβολο κράτησης θέσης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l-GR" noProof="0" dirty="0"/>
              <a:t>Κάντε κλικ για να επεξεργαστείτε το 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1298448" y="1627258"/>
            <a:ext cx="45720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1298448" y="2373284"/>
            <a:ext cx="4572000" cy="384048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  <a:p>
            <a:pPr lvl="1" rtl="0"/>
            <a:r>
              <a:rPr lang="el-GR" noProof="0"/>
              <a:t>Δεύτερο επίπεδο</a:t>
            </a:r>
          </a:p>
          <a:p>
            <a:pPr lvl="2" rtl="0"/>
            <a:r>
              <a:rPr lang="el-GR" noProof="0"/>
              <a:t>Τρίτο επίπεδο</a:t>
            </a:r>
          </a:p>
          <a:p>
            <a:pPr lvl="3" rtl="0"/>
            <a:r>
              <a:rPr lang="el-GR" noProof="0"/>
              <a:t>Τέταρτο επίπεδο</a:t>
            </a:r>
          </a:p>
          <a:p>
            <a:pPr lvl="4" rtl="0"/>
            <a:r>
              <a:rPr lang="el-GR" noProof="0"/>
              <a:t>Πέμπτο επίπεδο</a:t>
            </a:r>
            <a:endParaRPr lang="el-GR" noProof="0" dirty="0"/>
          </a:p>
        </p:txBody>
      </p:sp>
      <p:sp>
        <p:nvSpPr>
          <p:cNvPr id="5" name="Θέση κειμένου 4"/>
          <p:cNvSpPr>
            <a:spLocks noGrp="1"/>
          </p:cNvSpPr>
          <p:nvPr>
            <p:ph type="body" sz="quarter" idx="3"/>
          </p:nvPr>
        </p:nvSpPr>
        <p:spPr>
          <a:xfrm>
            <a:off x="6327648" y="1627258"/>
            <a:ext cx="45720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</p:txBody>
      </p:sp>
      <p:sp>
        <p:nvSpPr>
          <p:cNvPr id="6" name="Θέση περιεχομένου 5"/>
          <p:cNvSpPr>
            <a:spLocks noGrp="1"/>
          </p:cNvSpPr>
          <p:nvPr>
            <p:ph sz="quarter" idx="4"/>
          </p:nvPr>
        </p:nvSpPr>
        <p:spPr>
          <a:xfrm>
            <a:off x="6327648" y="2373284"/>
            <a:ext cx="4572000" cy="384048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  <a:p>
            <a:pPr lvl="1" rtl="0"/>
            <a:r>
              <a:rPr lang="el-GR" noProof="0"/>
              <a:t>Δεύτερο επίπεδο</a:t>
            </a:r>
          </a:p>
          <a:p>
            <a:pPr lvl="2" rtl="0"/>
            <a:r>
              <a:rPr lang="el-GR" noProof="0"/>
              <a:t>Τρίτο επίπεδο</a:t>
            </a:r>
          </a:p>
          <a:p>
            <a:pPr lvl="3" rtl="0"/>
            <a:r>
              <a:rPr lang="el-GR" noProof="0"/>
              <a:t>Τέταρτο επίπεδο</a:t>
            </a:r>
          </a:p>
          <a:p>
            <a:pPr lvl="4" rtl="0"/>
            <a:r>
              <a:rPr lang="el-GR" noProof="0"/>
              <a:t>Πέμπτο επίπεδο</a:t>
            </a:r>
            <a:endParaRPr lang="el-GR" noProof="0" dirty="0"/>
          </a:p>
        </p:txBody>
      </p:sp>
      <p:sp>
        <p:nvSpPr>
          <p:cNvPr id="8" name="Θέση υποσέλιδου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7" name="Σύμβολο κράτησης θέσης ημερομηνίας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FB2DCC-DB70-45DC-9963-F8FC5ABDF2D2}" type="datetime1">
              <a:rPr lang="el-GR" noProof="0" smtClean="0"/>
              <a:t>27/10/2020</a:t>
            </a:fld>
            <a:endParaRPr lang="el-GR" noProof="0" dirty="0"/>
          </a:p>
        </p:txBody>
      </p:sp>
      <p:sp>
        <p:nvSpPr>
          <p:cNvPr id="9" name="Σύμβολο κράτησης θέσης αριθμού διαφάνειας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l-GR" noProof="0" dirty="0"/>
              <a:t>Κάντε κλικ για να επεξεργαστείτε το Στυλ κύριου τίτλου</a:t>
            </a:r>
          </a:p>
        </p:txBody>
      </p:sp>
      <p:sp>
        <p:nvSpPr>
          <p:cNvPr id="4" name="Θέση υποσέλιδου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3" name="Σύμβολο κράτησης θέσης ημερομηνίας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48281C-E183-4DA5-ABAB-6D04B91ADFAD}" type="datetime1">
              <a:rPr lang="el-GR" noProof="0" smtClean="0"/>
              <a:t>27/10/2020</a:t>
            </a:fld>
            <a:endParaRPr lang="el-GR" noProof="0" dirty="0"/>
          </a:p>
        </p:txBody>
      </p:sp>
      <p:sp>
        <p:nvSpPr>
          <p:cNvPr id="5" name="Σύμβολο κράτησης θέσης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Σύμβολο κράτησης θέσης υποσέλιδου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2" name="Σύμβολο κράτησης θέσης ημερομηνίας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5074940-30CD-4B7D-8187-88BFC5F70262}" type="datetime1">
              <a:rPr lang="el-GR" noProof="0" smtClean="0"/>
              <a:t>27/10/2020</a:t>
            </a:fld>
            <a:endParaRPr lang="el-GR" noProof="0" dirty="0"/>
          </a:p>
        </p:txBody>
      </p:sp>
      <p:sp>
        <p:nvSpPr>
          <p:cNvPr id="4" name="Σύμβολο κράτησης θέσης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Ορθογώνιο 7"/>
          <p:cNvSpPr/>
          <p:nvPr userDrawn="1"/>
        </p:nvSpPr>
        <p:spPr bwMode="hidden">
          <a:xfrm>
            <a:off x="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 noProof="0" dirty="0"/>
          </a:p>
        </p:txBody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7979330" y="457200"/>
            <a:ext cx="3603070" cy="155448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l-GR" noProof="0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606490" y="685800"/>
            <a:ext cx="6102220" cy="5486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  <a:p>
            <a:pPr lvl="1" rtl="0"/>
            <a:r>
              <a:rPr lang="el-GR" noProof="0"/>
              <a:t>Δεύτερο επίπεδο</a:t>
            </a:r>
          </a:p>
          <a:p>
            <a:pPr lvl="2" rtl="0"/>
            <a:r>
              <a:rPr lang="el-GR" noProof="0"/>
              <a:t>Τρίτο επίπεδο</a:t>
            </a:r>
          </a:p>
          <a:p>
            <a:pPr lvl="3" rtl="0"/>
            <a:r>
              <a:rPr lang="el-GR" noProof="0"/>
              <a:t>Τέταρτο επίπεδο</a:t>
            </a:r>
          </a:p>
          <a:p>
            <a:pPr lvl="4" rtl="0"/>
            <a:r>
              <a:rPr lang="el-GR" noProof="0"/>
              <a:t>Πέμπτο επίπεδο</a:t>
            </a:r>
            <a:endParaRPr lang="el-GR" noProof="0" dirty="0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7979330" y="2101850"/>
            <a:ext cx="3603070" cy="18288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</p:txBody>
      </p:sp>
      <p:sp>
        <p:nvSpPr>
          <p:cNvPr id="6" name="Σύμβολο κράτησης θέσης υποσέλιδου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5" name="Σύμβολο κράτησης θέσης ημερομηνίας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4B839C-D19E-413A-985E-CCC7B2F3B235}" type="datetime1">
              <a:rPr lang="el-GR" noProof="0" smtClean="0"/>
              <a:t>27/10/2020</a:t>
            </a:fld>
            <a:endParaRPr lang="el-GR" noProof="0" dirty="0"/>
          </a:p>
        </p:txBody>
      </p:sp>
      <p:sp>
        <p:nvSpPr>
          <p:cNvPr id="7" name="Σύμβολο κράτησης θέσης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Ορθογώνιο 7"/>
          <p:cNvSpPr/>
          <p:nvPr/>
        </p:nvSpPr>
        <p:spPr bwMode="hidden">
          <a:xfrm>
            <a:off x="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 noProof="0" dirty="0"/>
          </a:p>
        </p:txBody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7982712" y="457200"/>
            <a:ext cx="3602736" cy="155448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l-GR" noProof="0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Σύμβολο κράτησης θέσης εικόνας 2" descr="Ένα κενό πλαίσιο κράτησης θέσης, για να προσθέσετε μια εικόνα. Κάντε κλικ στο πλαίσιο κράτησης θέσης και επιλέξτε την εικόνα που θέλετε να προσθέσετε"/>
          <p:cNvSpPr>
            <a:spLocks noGrp="1"/>
          </p:cNvSpPr>
          <p:nvPr>
            <p:ph type="pic" idx="1"/>
          </p:nvPr>
        </p:nvSpPr>
        <p:spPr>
          <a:xfrm>
            <a:off x="0" y="-1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l-GR" noProof="0"/>
              <a:t>Κάντε κλικ στο εικονίδιο για να προσθέσετε εικόνα</a:t>
            </a:r>
            <a:endParaRPr lang="el-GR" noProof="0" dirty="0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7982712" y="2101850"/>
            <a:ext cx="3602736" cy="182880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Σύμβολο κράτησης θέσης τίτλου 1"/>
          <p:cNvSpPr>
            <a:spLocks noGrp="1"/>
          </p:cNvSpPr>
          <p:nvPr>
            <p:ph type="title"/>
          </p:nvPr>
        </p:nvSpPr>
        <p:spPr>
          <a:xfrm>
            <a:off x="1295400" y="362303"/>
            <a:ext cx="9601200" cy="10699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l-GR" noProof="0" dirty="0"/>
              <a:t>Κάντε κλικ για να επεξεργαστείτε το 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1295400" y="1828799"/>
            <a:ext cx="9601200" cy="4348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l-GR" noProof="0" dirty="0"/>
              <a:t>Στυλ υποδείγματος κειμένου</a:t>
            </a:r>
          </a:p>
          <a:p>
            <a:pPr lvl="1" rtl="0"/>
            <a:r>
              <a:rPr lang="el-GR" noProof="0" dirty="0"/>
              <a:t>Δεύτερου επιπέδου</a:t>
            </a:r>
          </a:p>
          <a:p>
            <a:pPr lvl="2" rtl="0"/>
            <a:r>
              <a:rPr lang="el-GR" noProof="0" dirty="0"/>
              <a:t>Τρίτου επιπέδου</a:t>
            </a:r>
          </a:p>
          <a:p>
            <a:pPr lvl="3" rtl="0"/>
            <a:r>
              <a:rPr lang="el-GR" noProof="0" dirty="0"/>
              <a:t>Τέταρτου επιπέδου</a:t>
            </a:r>
          </a:p>
          <a:p>
            <a:pPr lvl="4" rtl="0"/>
            <a:r>
              <a:rPr lang="el-GR" noProof="0" dirty="0"/>
              <a:t>Πέμπτου επιπέδου</a:t>
            </a:r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3"/>
          </p:nvPr>
        </p:nvSpPr>
        <p:spPr>
          <a:xfrm>
            <a:off x="609600" y="6385492"/>
            <a:ext cx="6099048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4" name="Σύμβολο κράτησης θέσης ημερομηνίας 3"/>
          <p:cNvSpPr>
            <a:spLocks noGrp="1"/>
          </p:cNvSpPr>
          <p:nvPr>
            <p:ph type="dt" sz="half" idx="2"/>
          </p:nvPr>
        </p:nvSpPr>
        <p:spPr>
          <a:xfrm>
            <a:off x="9419253" y="6385492"/>
            <a:ext cx="982047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/>
                </a:solidFill>
              </a:defRPr>
            </a:lvl1pPr>
          </a:lstStyle>
          <a:p>
            <a:pPr rtl="0"/>
            <a:fld id="{BFB9B9C4-0B22-4E7F-985E-76C4D8608081}" type="datetime1">
              <a:rPr lang="el-GR" noProof="0" smtClean="0"/>
              <a:t>27/10/2020</a:t>
            </a:fld>
            <a:endParaRPr lang="el-GR" noProof="0" dirty="0"/>
          </a:p>
        </p:txBody>
      </p:sp>
      <p:sp>
        <p:nvSpPr>
          <p:cNvPr id="6" name="Σύμβολο κράτησης θέσης αριθμού διαφάνειας 5"/>
          <p:cNvSpPr>
            <a:spLocks noGrp="1"/>
          </p:cNvSpPr>
          <p:nvPr>
            <p:ph type="sldNum" sz="quarter" idx="4"/>
          </p:nvPr>
        </p:nvSpPr>
        <p:spPr>
          <a:xfrm>
            <a:off x="10753532" y="6385492"/>
            <a:ext cx="828868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/>
                </a:solidFill>
              </a:defRPr>
            </a:lvl1pPr>
          </a:lstStyle>
          <a:p>
            <a:pPr rtl="0"/>
            <a:fld id="{E31375A4-56A4-47D6-9801-1991572033F7}" type="slidenum">
              <a:rPr lang="el-GR" noProof="0" smtClean="0"/>
              <a:pPr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gplot2.tidyverse.org/reference/mpg.html#fuel-economy-data-from-1999-to-2008-for-38-popular-models-of-cars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gplot2.tidyverse.org/reference/mpg.html#fuel-economy-data-from-1999-to-2008-for-38-popular-models-of-cars" TargetMode="Externa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ggplot2.tidyverse.org/" TargetMode="External"/><Relationship Id="rId13" Type="http://schemas.openxmlformats.org/officeDocument/2006/relationships/hyperlink" Target="http://www.sthda.com/english/wiki/ggplot2-essentials" TargetMode="External"/><Relationship Id="rId3" Type="http://schemas.openxmlformats.org/officeDocument/2006/relationships/hyperlink" Target="https://r4ds.had.co.nz/" TargetMode="External"/><Relationship Id="rId7" Type="http://schemas.openxmlformats.org/officeDocument/2006/relationships/hyperlink" Target="https://cran.r-project.org/web/packages/dplyr/vignettes/base.html" TargetMode="External"/><Relationship Id="rId12" Type="http://schemas.openxmlformats.org/officeDocument/2006/relationships/hyperlink" Target="http://www.cookbook-r.com/Graphs/Colors_(ggplot2)/" TargetMode="External"/><Relationship Id="rId2" Type="http://schemas.openxmlformats.org/officeDocument/2006/relationships/hyperlink" Target="https://www.tidyvers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enomicsclass.github.io/book/pages/dplyr_tutorial.html" TargetMode="External"/><Relationship Id="rId11" Type="http://schemas.openxmlformats.org/officeDocument/2006/relationships/hyperlink" Target="http://www.sthda.com/english/wiki/be-awesome-in-ggplot2-a-practical-guide-to-be-highly-effective-r-software-and-data-visualization" TargetMode="External"/><Relationship Id="rId5" Type="http://schemas.openxmlformats.org/officeDocument/2006/relationships/hyperlink" Target="https://blog.rstudio.com/2014/01/17/introducing-dplyr/" TargetMode="External"/><Relationship Id="rId10" Type="http://schemas.openxmlformats.org/officeDocument/2006/relationships/hyperlink" Target="https://www.publichealth.columbia.edu/sites/default/files/media/fdawg_ggplot2.html" TargetMode="External"/><Relationship Id="rId4" Type="http://schemas.openxmlformats.org/officeDocument/2006/relationships/hyperlink" Target="https://cran.r-project.org/web/packages/dplyr/vignettes/dplyr.html" TargetMode="External"/><Relationship Id="rId9" Type="http://schemas.openxmlformats.org/officeDocument/2006/relationships/hyperlink" Target="http://r-statistics.co/Complete-Ggplot2-Tutorial-Part1-With-R-Code.html" TargetMode="External"/><Relationship Id="rId14" Type="http://schemas.openxmlformats.org/officeDocument/2006/relationships/hyperlink" Target="https://cran.r-project.org/web/packages/viridis/vignettes/intro-to-viridis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>
            <a:extLst>
              <a:ext uri="{FF2B5EF4-FFF2-40B4-BE49-F238E27FC236}">
                <a16:creationId xmlns:a16="http://schemas.microsoft.com/office/drawing/2014/main" id="{73A19C00-6CBE-4D81-BEF0-9CFCD60C24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84" r="2" b="2"/>
          <a:stretch/>
        </p:blipFill>
        <p:spPr>
          <a:xfrm flipH="1">
            <a:off x="-1" y="2"/>
            <a:ext cx="7310053" cy="68505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7558832" y="2395151"/>
            <a:ext cx="4400939" cy="863367"/>
          </a:xfrm>
        </p:spPr>
        <p:txBody>
          <a:bodyPr rtlCol="0" anchor="b">
            <a:normAutofit fontScale="90000"/>
          </a:bodyPr>
          <a:lstStyle/>
          <a:p>
            <a:pPr rtl="0"/>
            <a:r>
              <a:rPr lang="en-US" sz="3200" b="1" dirty="0">
                <a:solidFill>
                  <a:schemeClr val="tx1"/>
                </a:solidFill>
                <a:latin typeface="Bembo" panose="02020502050201020203" pitchFamily="18" charset="0"/>
                <a:cs typeface="Aldhabi" panose="020B0604020202020204" pitchFamily="2" charset="-78"/>
              </a:rPr>
              <a:t>R for Bioinformatics</a:t>
            </a:r>
            <a:br>
              <a:rPr lang="en-US" sz="3200" b="1" dirty="0">
                <a:solidFill>
                  <a:schemeClr val="tx1"/>
                </a:solidFill>
                <a:latin typeface="Bembo" panose="02020502050201020203" pitchFamily="18" charset="0"/>
                <a:cs typeface="Aldhabi" panose="020B0604020202020204" pitchFamily="2" charset="-78"/>
              </a:rPr>
            </a:br>
            <a:r>
              <a:rPr lang="en-US" sz="3200" i="1" dirty="0">
                <a:solidFill>
                  <a:schemeClr val="tx1"/>
                </a:solidFill>
                <a:latin typeface="Bembo" panose="02020502050201020203" pitchFamily="18" charset="0"/>
                <a:cs typeface="Aldhabi" panose="020B0604020202020204" pitchFamily="2" charset="-78"/>
              </a:rPr>
              <a:t>The </a:t>
            </a:r>
            <a:r>
              <a:rPr lang="en-US" sz="3200" i="1" dirty="0" err="1">
                <a:solidFill>
                  <a:schemeClr val="tx1"/>
                </a:solidFill>
                <a:latin typeface="Bembo" panose="02020502050201020203" pitchFamily="18" charset="0"/>
                <a:cs typeface="Aldhabi" panose="020B0604020202020204" pitchFamily="2" charset="-78"/>
              </a:rPr>
              <a:t>Tidyverse</a:t>
            </a:r>
            <a:endParaRPr lang="el-GR" sz="3200" i="1" dirty="0">
              <a:solidFill>
                <a:schemeClr val="tx1"/>
              </a:solidFill>
              <a:latin typeface="Cavolini" panose="020B0502040204020203" pitchFamily="66" charset="0"/>
              <a:cs typeface="Aldhabi" panose="020B0604020202020204" pitchFamily="2" charset="-78"/>
            </a:endParaRPr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7558832" y="5519599"/>
            <a:ext cx="3788228" cy="691929"/>
          </a:xfrm>
        </p:spPr>
        <p:txBody>
          <a:bodyPr rtlCol="0">
            <a:norm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Maria-Theodora Pandi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PhD Candidate, Erasmus MC Rotterdam</a:t>
            </a:r>
          </a:p>
        </p:txBody>
      </p:sp>
    </p:spTree>
    <p:extLst>
      <p:ext uri="{BB962C8B-B14F-4D97-AF65-F5344CB8AC3E}">
        <p14:creationId xmlns:p14="http://schemas.microsoft.com/office/powerpoint/2010/main" val="105187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Τίτλος 4">
            <a:extLst>
              <a:ext uri="{FF2B5EF4-FFF2-40B4-BE49-F238E27FC236}">
                <a16:creationId xmlns:a16="http://schemas.microsoft.com/office/drawing/2014/main" id="{C96253AE-672F-45DB-877F-A6FD94393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ggplot2</a:t>
            </a:r>
            <a:endParaRPr lang="el-GR" dirty="0"/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88016538-4579-43F2-8652-4BC5B3AAC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911739"/>
            <a:ext cx="6169702" cy="398738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Everything starts with a call to </a:t>
            </a:r>
            <a:r>
              <a:rPr lang="en-US" dirty="0" err="1"/>
              <a:t>ggplot</a:t>
            </a:r>
            <a:r>
              <a:rPr lang="en-US" dirty="0"/>
              <a:t>(), specifying the data that will be used and aesthetic elements, passed with </a:t>
            </a:r>
            <a:r>
              <a:rPr lang="en-US" dirty="0" err="1"/>
              <a:t>aes</a:t>
            </a:r>
            <a:r>
              <a:rPr lang="en-US" dirty="0"/>
              <a:t>() function: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ggplot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(df,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aes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(x, y, other aesthetics))</a:t>
            </a:r>
          </a:p>
          <a:p>
            <a:r>
              <a:rPr lang="en-US" dirty="0"/>
              <a:t>More elements, such as layers, scales, </a:t>
            </a:r>
            <a:r>
              <a:rPr lang="en-US" dirty="0" err="1"/>
              <a:t>coords</a:t>
            </a:r>
            <a:r>
              <a:rPr lang="en-US" dirty="0"/>
              <a:t> and facets, can be added to the basis created by </a:t>
            </a:r>
            <a:r>
              <a:rPr lang="en-US" dirty="0" err="1"/>
              <a:t>ggplot</a:t>
            </a:r>
            <a:r>
              <a:rPr lang="en-US" dirty="0"/>
              <a:t> using “+”</a:t>
            </a:r>
          </a:p>
          <a:p>
            <a:pPr marL="0" indent="0" algn="ctr">
              <a:buNone/>
            </a:pP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ggplot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(df,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aes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(x, y, other aesthetics)) + </a:t>
            </a:r>
          </a:p>
          <a:p>
            <a:pPr marL="0" indent="0" algn="ctr">
              <a:buNone/>
            </a:pP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geom_bar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() + </a:t>
            </a:r>
          </a:p>
          <a:p>
            <a:pPr marL="0" indent="0" algn="ctr">
              <a:buNone/>
            </a:pP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ggtitle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() +</a:t>
            </a:r>
          </a:p>
          <a:p>
            <a:pPr marL="0" indent="0" algn="ctr">
              <a:buNone/>
            </a:pP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ggtheme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()</a:t>
            </a:r>
            <a:endParaRPr lang="el-GR" dirty="0"/>
          </a:p>
          <a:p>
            <a:r>
              <a:rPr lang="en-US" dirty="0"/>
              <a:t>Finally, </a:t>
            </a:r>
            <a:r>
              <a:rPr lang="en-US" dirty="0" err="1"/>
              <a:t>ggsave</a:t>
            </a:r>
            <a:r>
              <a:rPr lang="en-US" dirty="0"/>
              <a:t>() can be used to extract the created plots</a:t>
            </a:r>
          </a:p>
          <a:p>
            <a:pPr marL="0" indent="0">
              <a:buNone/>
            </a:pPr>
            <a:endParaRPr lang="el-GR" dirty="0"/>
          </a:p>
        </p:txBody>
      </p:sp>
      <p:sp>
        <p:nvSpPr>
          <p:cNvPr id="4" name="Ρόμβος 3">
            <a:extLst>
              <a:ext uri="{FF2B5EF4-FFF2-40B4-BE49-F238E27FC236}">
                <a16:creationId xmlns:a16="http://schemas.microsoft.com/office/drawing/2014/main" id="{77251470-35B7-4BA5-A14C-0C7C8F2AB219}"/>
              </a:ext>
            </a:extLst>
          </p:cNvPr>
          <p:cNvSpPr/>
          <p:nvPr/>
        </p:nvSpPr>
        <p:spPr>
          <a:xfrm rot="21433054">
            <a:off x="7723327" y="4618235"/>
            <a:ext cx="3129314" cy="730415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  <a:endParaRPr lang="el-GR" dirty="0"/>
          </a:p>
        </p:txBody>
      </p:sp>
      <p:sp>
        <p:nvSpPr>
          <p:cNvPr id="10" name="Ρόμβος 9">
            <a:extLst>
              <a:ext uri="{FF2B5EF4-FFF2-40B4-BE49-F238E27FC236}">
                <a16:creationId xmlns:a16="http://schemas.microsoft.com/office/drawing/2014/main" id="{09F47018-B368-434A-BADE-844387086851}"/>
              </a:ext>
            </a:extLst>
          </p:cNvPr>
          <p:cNvSpPr/>
          <p:nvPr/>
        </p:nvSpPr>
        <p:spPr>
          <a:xfrm rot="21433054">
            <a:off x="7723327" y="4136457"/>
            <a:ext cx="3129314" cy="730415"/>
          </a:xfrm>
          <a:prstGeom prst="diamond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Aesthetics</a:t>
            </a:r>
            <a:endParaRPr lang="el-GR" dirty="0"/>
          </a:p>
        </p:txBody>
      </p:sp>
      <p:sp>
        <p:nvSpPr>
          <p:cNvPr id="12" name="Ρόμβος 11">
            <a:extLst>
              <a:ext uri="{FF2B5EF4-FFF2-40B4-BE49-F238E27FC236}">
                <a16:creationId xmlns:a16="http://schemas.microsoft.com/office/drawing/2014/main" id="{E4C7040B-2CC2-4965-808D-6468A167E944}"/>
              </a:ext>
            </a:extLst>
          </p:cNvPr>
          <p:cNvSpPr/>
          <p:nvPr/>
        </p:nvSpPr>
        <p:spPr>
          <a:xfrm rot="21433054">
            <a:off x="7737364" y="3632076"/>
            <a:ext cx="3129314" cy="730415"/>
          </a:xfrm>
          <a:prstGeom prst="diamond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Geometrics</a:t>
            </a:r>
            <a:endParaRPr lang="el-GR" dirty="0"/>
          </a:p>
        </p:txBody>
      </p:sp>
      <p:sp>
        <p:nvSpPr>
          <p:cNvPr id="14" name="Ρόμβος 13">
            <a:extLst>
              <a:ext uri="{FF2B5EF4-FFF2-40B4-BE49-F238E27FC236}">
                <a16:creationId xmlns:a16="http://schemas.microsoft.com/office/drawing/2014/main" id="{EE5950CD-1B95-491E-B413-86843159B0BB}"/>
              </a:ext>
            </a:extLst>
          </p:cNvPr>
          <p:cNvSpPr/>
          <p:nvPr/>
        </p:nvSpPr>
        <p:spPr>
          <a:xfrm rot="21433054">
            <a:off x="7751403" y="3081469"/>
            <a:ext cx="3129314" cy="730415"/>
          </a:xfrm>
          <a:prstGeom prst="diamond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Facets</a:t>
            </a:r>
            <a:endParaRPr lang="el-GR" dirty="0"/>
          </a:p>
        </p:txBody>
      </p:sp>
      <p:sp>
        <p:nvSpPr>
          <p:cNvPr id="16" name="Ρόμβος 15">
            <a:extLst>
              <a:ext uri="{FF2B5EF4-FFF2-40B4-BE49-F238E27FC236}">
                <a16:creationId xmlns:a16="http://schemas.microsoft.com/office/drawing/2014/main" id="{E0039F93-7475-4985-99C0-4EE9666EC3D1}"/>
              </a:ext>
            </a:extLst>
          </p:cNvPr>
          <p:cNvSpPr/>
          <p:nvPr/>
        </p:nvSpPr>
        <p:spPr>
          <a:xfrm rot="21433054">
            <a:off x="7723327" y="2528885"/>
            <a:ext cx="3129314" cy="730415"/>
          </a:xfrm>
          <a:prstGeom prst="diamond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Statistics</a:t>
            </a:r>
            <a:endParaRPr lang="el-GR" dirty="0"/>
          </a:p>
        </p:txBody>
      </p:sp>
      <p:sp>
        <p:nvSpPr>
          <p:cNvPr id="18" name="Ρόμβος 17">
            <a:extLst>
              <a:ext uri="{FF2B5EF4-FFF2-40B4-BE49-F238E27FC236}">
                <a16:creationId xmlns:a16="http://schemas.microsoft.com/office/drawing/2014/main" id="{E28210F1-EAD8-419A-98A0-7C8091A21DDD}"/>
              </a:ext>
            </a:extLst>
          </p:cNvPr>
          <p:cNvSpPr/>
          <p:nvPr/>
        </p:nvSpPr>
        <p:spPr>
          <a:xfrm rot="21433054">
            <a:off x="7751403" y="2017335"/>
            <a:ext cx="3129314" cy="730415"/>
          </a:xfrm>
          <a:prstGeom prst="diamond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Coordinates</a:t>
            </a:r>
            <a:endParaRPr lang="el-GR" dirty="0"/>
          </a:p>
        </p:txBody>
      </p:sp>
      <p:sp>
        <p:nvSpPr>
          <p:cNvPr id="20" name="Ρόμβος 19">
            <a:extLst>
              <a:ext uri="{FF2B5EF4-FFF2-40B4-BE49-F238E27FC236}">
                <a16:creationId xmlns:a16="http://schemas.microsoft.com/office/drawing/2014/main" id="{B82DBD87-298E-4151-AF93-E75EE7DDB38D}"/>
              </a:ext>
            </a:extLst>
          </p:cNvPr>
          <p:cNvSpPr/>
          <p:nvPr/>
        </p:nvSpPr>
        <p:spPr>
          <a:xfrm rot="21433054">
            <a:off x="7751403" y="1507765"/>
            <a:ext cx="3129314" cy="730415"/>
          </a:xfrm>
          <a:prstGeom prst="diamond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Theme</a:t>
            </a:r>
            <a:endParaRPr lang="el-GR" dirty="0"/>
          </a:p>
        </p:txBody>
      </p:sp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59687E52-7623-4BDB-8BEB-0079E14E5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F4F7AD0-35E6-4B4F-AFFF-05BBEA1A000F}" type="datetime1">
              <a:rPr lang="el-GR" noProof="0" smtClean="0"/>
              <a:t>27/10/2020</a:t>
            </a:fld>
            <a:endParaRPr lang="el-GR" noProof="0" dirty="0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9EBCE32D-71C8-4F10-AD57-BE51A029B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DAE8E323-087D-4E67-B9C3-53B338089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10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91474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BC06274-7D72-4E55-937D-066C57A8F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29826"/>
            <a:ext cx="9601200" cy="787666"/>
          </a:xfrm>
        </p:spPr>
        <p:txBody>
          <a:bodyPr/>
          <a:lstStyle/>
          <a:p>
            <a:r>
              <a:rPr lang="en-US" dirty="0"/>
              <a:t>Aesthetics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4E1A936-D8A6-43C9-BC2B-9FAB0CE82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168884"/>
            <a:ext cx="6099048" cy="6089166"/>
          </a:xfrm>
        </p:spPr>
        <p:txBody>
          <a:bodyPr/>
          <a:lstStyle/>
          <a:p>
            <a:r>
              <a:rPr lang="en-US" dirty="0"/>
              <a:t>Describes how variables in the data are mapped to visual properties (aesthetics) of geometric elements</a:t>
            </a:r>
          </a:p>
          <a:p>
            <a:r>
              <a:rPr lang="en-US" dirty="0"/>
              <a:t>Most common arguments:</a:t>
            </a:r>
          </a:p>
          <a:p>
            <a:pPr lvl="1"/>
            <a:r>
              <a:rPr lang="en-US" dirty="0"/>
              <a:t>x and y</a:t>
            </a:r>
          </a:p>
          <a:p>
            <a:pPr lvl="1"/>
            <a:r>
              <a:rPr lang="en-US" dirty="0" err="1"/>
              <a:t>colour</a:t>
            </a:r>
            <a:r>
              <a:rPr lang="en-US" dirty="0"/>
              <a:t>, fill and alpha</a:t>
            </a:r>
          </a:p>
          <a:p>
            <a:pPr lvl="1"/>
            <a:r>
              <a:rPr lang="en-US" dirty="0"/>
              <a:t>group, order</a:t>
            </a:r>
          </a:p>
          <a:p>
            <a:pPr lvl="1"/>
            <a:r>
              <a:rPr lang="en-US" dirty="0" err="1"/>
              <a:t>linetype</a:t>
            </a:r>
            <a:r>
              <a:rPr lang="en-US" dirty="0"/>
              <a:t>, size and shape</a:t>
            </a:r>
          </a:p>
          <a:p>
            <a:pPr lvl="1"/>
            <a:r>
              <a:rPr lang="en-US" dirty="0" err="1"/>
              <a:t>xmin</a:t>
            </a:r>
            <a:r>
              <a:rPr lang="en-US" dirty="0"/>
              <a:t>, </a:t>
            </a:r>
            <a:r>
              <a:rPr lang="en-US" dirty="0" err="1"/>
              <a:t>xmax</a:t>
            </a:r>
            <a:r>
              <a:rPr lang="en-US" dirty="0"/>
              <a:t>, </a:t>
            </a:r>
            <a:r>
              <a:rPr lang="en-US" dirty="0" err="1"/>
              <a:t>ymin</a:t>
            </a:r>
            <a:r>
              <a:rPr lang="en-US" dirty="0"/>
              <a:t>, </a:t>
            </a:r>
            <a:r>
              <a:rPr lang="en-US" dirty="0" err="1"/>
              <a:t>ymax</a:t>
            </a:r>
            <a:r>
              <a:rPr lang="en-US" dirty="0"/>
              <a:t>, </a:t>
            </a:r>
            <a:r>
              <a:rPr lang="en-US" dirty="0" err="1"/>
              <a:t>xend</a:t>
            </a:r>
            <a:r>
              <a:rPr lang="en-US" dirty="0"/>
              <a:t>, and </a:t>
            </a:r>
            <a:r>
              <a:rPr lang="en-US" dirty="0" err="1"/>
              <a:t>yend</a:t>
            </a:r>
            <a:endParaRPr lang="en-US" dirty="0"/>
          </a:p>
          <a:p>
            <a:r>
              <a:rPr lang="en-US" dirty="0"/>
              <a:t>We can define aesthetics either in </a:t>
            </a:r>
            <a:r>
              <a:rPr lang="en-US" dirty="0" err="1"/>
              <a:t>ggplot’s</a:t>
            </a:r>
            <a:r>
              <a:rPr lang="en-US" dirty="0"/>
              <a:t> main call [inside </a:t>
            </a:r>
            <a:r>
              <a:rPr lang="en-US" dirty="0" err="1"/>
              <a:t>ggplot</a:t>
            </a:r>
            <a:r>
              <a:rPr lang="en-US" dirty="0"/>
              <a:t>()] or in individual layers – pay attention not to override previous mappings [inside </a:t>
            </a:r>
            <a:r>
              <a:rPr lang="en-US" dirty="0" err="1"/>
              <a:t>geom</a:t>
            </a:r>
            <a:r>
              <a:rPr lang="en-US" dirty="0"/>
              <a:t>_*()]</a:t>
            </a:r>
            <a:endParaRPr lang="el-GR" dirty="0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3E383C97-5089-4595-BA73-7D3AA1394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4BF387E2-EC6C-42C7-8620-A530DE11D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BD531B1-2231-41B7-8077-E2FDC3845790}" type="datetime1">
              <a:rPr lang="el-GR" noProof="0" smtClean="0"/>
              <a:t>27/10/2020</a:t>
            </a:fld>
            <a:endParaRPr lang="el-GR" noProof="0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4D308523-62E9-4673-9F91-8CB3715C9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11</a:t>
            </a:fld>
            <a:endParaRPr lang="el-GR" noProof="0" dirty="0"/>
          </a:p>
        </p:txBody>
      </p:sp>
      <p:pic>
        <p:nvPicPr>
          <p:cNvPr id="8" name="Εικόνα 7">
            <a:extLst>
              <a:ext uri="{FF2B5EF4-FFF2-40B4-BE49-F238E27FC236}">
                <a16:creationId xmlns:a16="http://schemas.microsoft.com/office/drawing/2014/main" id="{1779E44F-91EC-4450-BF9A-A64C31873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267" y="456759"/>
            <a:ext cx="3333749" cy="3333749"/>
          </a:xfrm>
          <a:prstGeom prst="rect">
            <a:avLst/>
          </a:prstGeom>
        </p:spPr>
      </p:pic>
      <p:pic>
        <p:nvPicPr>
          <p:cNvPr id="10" name="Εικόνα 9">
            <a:extLst>
              <a:ext uri="{FF2B5EF4-FFF2-40B4-BE49-F238E27FC236}">
                <a16:creationId xmlns:a16="http://schemas.microsoft.com/office/drawing/2014/main" id="{78D86870-7E18-45BF-948A-6124E2B80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266" y="3839328"/>
            <a:ext cx="3333750" cy="1905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4F78A2-BF6E-46E8-A60E-201B68E574F1}"/>
              </a:ext>
            </a:extLst>
          </p:cNvPr>
          <p:cNvSpPr txBox="1"/>
          <p:nvPr/>
        </p:nvSpPr>
        <p:spPr>
          <a:xfrm>
            <a:off x="6812739" y="589355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http://www.cookbook-r.com/Graphs/Shapes_and_line_types/</a:t>
            </a:r>
            <a:endParaRPr lang="el-G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50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5F17D67-B424-496A-87F1-E0844EACA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elements    </a:t>
            </a:r>
            <a:r>
              <a:rPr lang="en-US" sz="2400" dirty="0"/>
              <a:t>*most common*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EAA4136-BDF1-4FAB-BDE9-B367315C9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geom_points</a:t>
            </a:r>
            <a:r>
              <a:rPr lang="en-US" dirty="0"/>
              <a:t>() creates a scatterplot</a:t>
            </a:r>
          </a:p>
          <a:p>
            <a:r>
              <a:rPr lang="en-US" dirty="0" err="1"/>
              <a:t>geom_line</a:t>
            </a:r>
            <a:r>
              <a:rPr lang="en-US" dirty="0"/>
              <a:t>() creates a line plot</a:t>
            </a:r>
          </a:p>
          <a:p>
            <a:r>
              <a:rPr lang="en-US" dirty="0" err="1"/>
              <a:t>geom_bar</a:t>
            </a:r>
            <a:r>
              <a:rPr lang="en-US" dirty="0"/>
              <a:t>() creates a </a:t>
            </a:r>
            <a:r>
              <a:rPr lang="en-US" dirty="0" err="1"/>
              <a:t>barplot</a:t>
            </a:r>
            <a:endParaRPr lang="en-US" dirty="0"/>
          </a:p>
          <a:p>
            <a:pPr lvl="1"/>
            <a:r>
              <a:rPr lang="en-US" dirty="0"/>
              <a:t>Its default setting is to produce the count (stat=‘count’)</a:t>
            </a:r>
          </a:p>
          <a:p>
            <a:pPr lvl="1"/>
            <a:r>
              <a:rPr lang="en-US" dirty="0"/>
              <a:t>If we want the raw data, we need to set stat=‘identity’</a:t>
            </a:r>
          </a:p>
          <a:p>
            <a:r>
              <a:rPr lang="en-US" dirty="0" err="1"/>
              <a:t>geom_boxplot</a:t>
            </a:r>
            <a:r>
              <a:rPr lang="en-US" dirty="0"/>
              <a:t>() and </a:t>
            </a:r>
            <a:r>
              <a:rPr lang="en-US" dirty="0" err="1"/>
              <a:t>geom_violin</a:t>
            </a:r>
            <a:r>
              <a:rPr lang="en-US" dirty="0"/>
              <a:t>() create boxplots and violin plots</a:t>
            </a:r>
          </a:p>
          <a:p>
            <a:r>
              <a:rPr lang="en-US" dirty="0" err="1"/>
              <a:t>geom_histogram</a:t>
            </a:r>
            <a:r>
              <a:rPr lang="en-US" dirty="0"/>
              <a:t>() </a:t>
            </a:r>
          </a:p>
          <a:p>
            <a:r>
              <a:rPr lang="en-US" dirty="0" err="1"/>
              <a:t>geom_freqply</a:t>
            </a:r>
            <a:r>
              <a:rPr lang="en-US" dirty="0"/>
              <a:t>() creates a histogram with frequencies instead of counts</a:t>
            </a:r>
          </a:p>
          <a:p>
            <a:r>
              <a:rPr lang="en-US" dirty="0" err="1"/>
              <a:t>geom_text</a:t>
            </a:r>
            <a:r>
              <a:rPr lang="en-US" dirty="0"/>
              <a:t>() adds labels to x or y</a:t>
            </a:r>
            <a:endParaRPr lang="el-GR" dirty="0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3993F089-0CE4-4539-BD79-2358CC67D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E6EAC203-7350-4779-BDAF-A713F6F4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162D1D4-B4E6-4114-A917-554919598761}" type="datetime1">
              <a:rPr lang="el-GR" noProof="0" smtClean="0"/>
              <a:t>27/10/2020</a:t>
            </a:fld>
            <a:endParaRPr lang="el-GR" noProof="0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ADCC7239-D151-4DA5-A70E-F8B150A30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12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119504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9E10137-22A5-46EE-8613-6C9EB9423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plot</a:t>
            </a:r>
            <a:endParaRPr lang="el-GR" dirty="0"/>
          </a:p>
        </p:txBody>
      </p:sp>
      <p:graphicFrame>
        <p:nvGraphicFramePr>
          <p:cNvPr id="7" name="Πίνακας 7">
            <a:extLst>
              <a:ext uri="{FF2B5EF4-FFF2-40B4-BE49-F238E27FC236}">
                <a16:creationId xmlns:a16="http://schemas.microsoft.com/office/drawing/2014/main" id="{768D5B4F-B369-42FA-AC5D-22B4A67890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4441775"/>
              </p:ext>
            </p:extLst>
          </p:nvPr>
        </p:nvGraphicFramePr>
        <p:xfrm>
          <a:off x="3217888" y="1873770"/>
          <a:ext cx="5756224" cy="354875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878112">
                  <a:extLst>
                    <a:ext uri="{9D8B030D-6E8A-4147-A177-3AD203B41FA5}">
                      <a16:colId xmlns:a16="http://schemas.microsoft.com/office/drawing/2014/main" val="3204562500"/>
                    </a:ext>
                  </a:extLst>
                </a:gridCol>
                <a:gridCol w="2878112">
                  <a:extLst>
                    <a:ext uri="{9D8B030D-6E8A-4147-A177-3AD203B41FA5}">
                      <a16:colId xmlns:a16="http://schemas.microsoft.com/office/drawing/2014/main" val="950495641"/>
                    </a:ext>
                  </a:extLst>
                </a:gridCol>
              </a:tblGrid>
              <a:tr h="4347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Variables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Plot 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341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1 discrete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Bar plot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720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1 continuous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Histogram</a:t>
                      </a:r>
                    </a:p>
                    <a:p>
                      <a:pPr algn="l"/>
                      <a:r>
                        <a:rPr lang="en-US" dirty="0" err="1"/>
                        <a:t>Freqpoly</a:t>
                      </a:r>
                      <a:endParaRPr lang="en-US" dirty="0"/>
                    </a:p>
                    <a:p>
                      <a:pPr algn="l"/>
                      <a:r>
                        <a:rPr lang="en-US" dirty="0"/>
                        <a:t>Density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665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2 continuous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Scatterplot</a:t>
                      </a:r>
                    </a:p>
                    <a:p>
                      <a:pPr algn="l"/>
                      <a:r>
                        <a:rPr lang="en-US" dirty="0"/>
                        <a:t>Text labels</a:t>
                      </a:r>
                    </a:p>
                    <a:p>
                      <a:pPr algn="l"/>
                      <a:r>
                        <a:rPr lang="en-US" dirty="0"/>
                        <a:t>Density2D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1064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1 continuous + 1 discrete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Bar plot</a:t>
                      </a:r>
                    </a:p>
                    <a:p>
                      <a:pPr algn="l"/>
                      <a:r>
                        <a:rPr lang="en-US" dirty="0"/>
                        <a:t>Box plot</a:t>
                      </a:r>
                    </a:p>
                    <a:p>
                      <a:pPr algn="l"/>
                      <a:r>
                        <a:rPr lang="en-US" dirty="0"/>
                        <a:t>Violin plot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804195"/>
                  </a:ext>
                </a:extLst>
              </a:tr>
            </a:tbl>
          </a:graphicData>
        </a:graphic>
      </p:graphicFrame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2DF43496-8D52-4A63-9BD6-17C5C1238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A6A8115C-EBD1-4F47-93BA-671B70A1F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C63CBB3-1AFE-423D-B0C6-802B94C0D512}" type="datetime1">
              <a:rPr lang="el-GR" noProof="0" smtClean="0"/>
              <a:t>27/10/2020</a:t>
            </a:fld>
            <a:endParaRPr lang="el-GR" noProof="0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15E66DF1-7182-44E9-855A-B2CCE51EC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13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95883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B045F80-445D-4EC2-8384-8C20F1F5A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597727"/>
            <a:ext cx="9601200" cy="751206"/>
          </a:xfrm>
        </p:spPr>
        <p:txBody>
          <a:bodyPr anchor="b">
            <a:normAutofit/>
          </a:bodyPr>
          <a:lstStyle/>
          <a:p>
            <a:r>
              <a:rPr lang="en-US" dirty="0"/>
              <a:t>Scales</a:t>
            </a:r>
            <a:endParaRPr lang="el-GR" dirty="0"/>
          </a:p>
        </p:txBody>
      </p:sp>
      <p:pic>
        <p:nvPicPr>
          <p:cNvPr id="8" name="Εικόνα 7">
            <a:extLst>
              <a:ext uri="{FF2B5EF4-FFF2-40B4-BE49-F238E27FC236}">
                <a16:creationId xmlns:a16="http://schemas.microsoft.com/office/drawing/2014/main" id="{8BF048A2-D87C-42D9-A390-25B8F08E1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2391584"/>
            <a:ext cx="5295900" cy="2608231"/>
          </a:xfrm>
          <a:prstGeom prst="rect">
            <a:avLst/>
          </a:prstGeom>
          <a:noFill/>
        </p:spPr>
      </p:pic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F77B696-E453-4CD2-98FD-50CA71AE2A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7449" y="1138362"/>
            <a:ext cx="5562601" cy="5434013"/>
          </a:xfrm>
        </p:spPr>
        <p:txBody>
          <a:bodyPr>
            <a:normAutofit/>
          </a:bodyPr>
          <a:lstStyle/>
          <a:p>
            <a:r>
              <a:rPr lang="en-US" sz="1800" dirty="0"/>
              <a:t>Scales can be either continuous or discrete</a:t>
            </a:r>
          </a:p>
          <a:p>
            <a:r>
              <a:rPr lang="en-US" sz="1800" dirty="0"/>
              <a:t>Axes and legends have the same 3 arguments:</a:t>
            </a:r>
          </a:p>
          <a:p>
            <a:pPr lvl="1"/>
            <a:r>
              <a:rPr lang="en-US" dirty="0"/>
              <a:t>name: the title of the legend and the label of the axis</a:t>
            </a:r>
          </a:p>
          <a:p>
            <a:pPr lvl="1"/>
            <a:r>
              <a:rPr lang="en-US" dirty="0"/>
              <a:t>breaks: the key for legends and the ticks for axes</a:t>
            </a:r>
          </a:p>
          <a:p>
            <a:pPr lvl="1"/>
            <a:r>
              <a:rPr lang="en-US" dirty="0"/>
              <a:t>labels: the key label for legends and the tick label for axes</a:t>
            </a:r>
          </a:p>
          <a:p>
            <a:r>
              <a:rPr lang="en-US" sz="1800" dirty="0"/>
              <a:t>In addition, we can modify:</a:t>
            </a:r>
          </a:p>
          <a:p>
            <a:pPr lvl="1"/>
            <a:r>
              <a:rPr lang="en-US" dirty="0"/>
              <a:t>The labels and legends of the axes or the main plot:</a:t>
            </a:r>
          </a:p>
          <a:p>
            <a:pPr marL="731520" lvl="3" indent="0">
              <a:buNone/>
            </a:pPr>
            <a:r>
              <a:rPr lang="en-US" dirty="0"/>
              <a:t>labs(), </a:t>
            </a:r>
            <a:r>
              <a:rPr lang="en-US" dirty="0" err="1"/>
              <a:t>xlab</a:t>
            </a:r>
            <a:r>
              <a:rPr lang="en-US" dirty="0"/>
              <a:t>(), </a:t>
            </a:r>
            <a:r>
              <a:rPr lang="en-US" dirty="0" err="1"/>
              <a:t>ylab</a:t>
            </a:r>
            <a:r>
              <a:rPr lang="en-US" dirty="0"/>
              <a:t>()</a:t>
            </a:r>
          </a:p>
          <a:p>
            <a:pPr marL="731520" lvl="3" indent="0">
              <a:buNone/>
            </a:pPr>
            <a:r>
              <a:rPr lang="en-US" dirty="0" err="1"/>
              <a:t>ggtitle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The limits of the axes: </a:t>
            </a:r>
            <a:r>
              <a:rPr lang="en-US" dirty="0" err="1"/>
              <a:t>lims</a:t>
            </a:r>
            <a:r>
              <a:rPr lang="en-US" dirty="0"/>
              <a:t>(), </a:t>
            </a:r>
            <a:r>
              <a:rPr lang="en-US" dirty="0" err="1"/>
              <a:t>xlim</a:t>
            </a:r>
            <a:r>
              <a:rPr lang="en-US" dirty="0"/>
              <a:t>(),</a:t>
            </a:r>
            <a:r>
              <a:rPr lang="en-US" dirty="0" err="1"/>
              <a:t>ylim</a:t>
            </a:r>
            <a:r>
              <a:rPr lang="en-US" dirty="0"/>
              <a:t>() </a:t>
            </a:r>
          </a:p>
          <a:p>
            <a:endParaRPr lang="el-GR" sz="1400" dirty="0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FCFF6D92-ED40-4CF1-B946-50BCD3EAF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385492"/>
            <a:ext cx="6099048" cy="228600"/>
          </a:xfrm>
        </p:spPr>
        <p:txBody>
          <a:bodyPr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r>
              <a:rPr lang="en-US" sz="1000" noProof="0"/>
              <a:t>M. T. Pandi - R for Bioinformatics</a:t>
            </a:r>
            <a:endParaRPr lang="el-GR" sz="1000" noProof="0"/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03C641D1-F089-43FC-8479-52FCF22B4B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19253" y="6385492"/>
            <a:ext cx="982047" cy="228600"/>
          </a:xfrm>
        </p:spPr>
        <p:txBody>
          <a:bodyPr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9F50B482-C9FE-45A2-98E6-080F9809A1D0}" type="datetime1">
              <a:rPr lang="el-GR" sz="1000" noProof="0" smtClean="0"/>
              <a:pPr rtl="0">
                <a:lnSpc>
                  <a:spcPct val="90000"/>
                </a:lnSpc>
                <a:spcAft>
                  <a:spcPts val="600"/>
                </a:spcAft>
              </a:pPr>
              <a:t>27/10/2020</a:t>
            </a:fld>
            <a:endParaRPr lang="el-GR" sz="1000" noProof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F07CB392-1366-40EA-9468-C47743355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3532" y="6385492"/>
            <a:ext cx="828868" cy="228600"/>
          </a:xfrm>
        </p:spPr>
        <p:txBody>
          <a:bodyPr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E31375A4-56A4-47D6-9801-1991572033F7}" type="slidenum">
              <a:rPr lang="el-GR" sz="1000" noProof="0" smtClean="0"/>
              <a:pPr rtl="0"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el-GR" sz="1000" noProof="0"/>
          </a:p>
        </p:txBody>
      </p:sp>
    </p:spTree>
    <p:extLst>
      <p:ext uri="{BB962C8B-B14F-4D97-AF65-F5344CB8AC3E}">
        <p14:creationId xmlns:p14="http://schemas.microsoft.com/office/powerpoint/2010/main" val="384365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Τίτλος 7">
            <a:extLst>
              <a:ext uri="{FF2B5EF4-FFF2-40B4-BE49-F238E27FC236}">
                <a16:creationId xmlns:a16="http://schemas.microsoft.com/office/drawing/2014/main" id="{ED3804A1-4E09-4555-8309-4EEB69F11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332" y="243908"/>
            <a:ext cx="9601200" cy="1069940"/>
          </a:xfrm>
        </p:spPr>
        <p:txBody>
          <a:bodyPr/>
          <a:lstStyle/>
          <a:p>
            <a:r>
              <a:rPr lang="en-US" dirty="0" err="1"/>
              <a:t>Colour</a:t>
            </a:r>
            <a:endParaRPr lang="el-GR" dirty="0"/>
          </a:p>
        </p:txBody>
      </p:sp>
      <p:sp>
        <p:nvSpPr>
          <p:cNvPr id="9" name="Θέση περιεχομένου 8">
            <a:extLst>
              <a:ext uri="{FF2B5EF4-FFF2-40B4-BE49-F238E27FC236}">
                <a16:creationId xmlns:a16="http://schemas.microsoft.com/office/drawing/2014/main" id="{23B7802E-97F8-4371-9550-B24624C3B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2332" y="1675588"/>
            <a:ext cx="9601200" cy="4348163"/>
          </a:xfrm>
        </p:spPr>
        <p:txBody>
          <a:bodyPr/>
          <a:lstStyle/>
          <a:p>
            <a:r>
              <a:rPr lang="en-US" dirty="0"/>
              <a:t>Each </a:t>
            </a:r>
            <a:r>
              <a:rPr lang="en-US" dirty="0" err="1"/>
              <a:t>colour</a:t>
            </a:r>
            <a:r>
              <a:rPr lang="en-US" dirty="0"/>
              <a:t> can be characterized as the combination of Red-Green-Blue </a:t>
            </a:r>
            <a:r>
              <a:rPr lang="en-US" dirty="0" err="1"/>
              <a:t>colours</a:t>
            </a:r>
            <a:endParaRPr lang="en-US" dirty="0"/>
          </a:p>
          <a:p>
            <a:r>
              <a:rPr lang="en-US" dirty="0"/>
              <a:t>Mapping values to </a:t>
            </a:r>
            <a:r>
              <a:rPr lang="en-US" dirty="0" err="1"/>
              <a:t>colours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Continuous variables:</a:t>
            </a:r>
          </a:p>
          <a:p>
            <a:pPr lvl="2"/>
            <a:r>
              <a:rPr lang="en-US" dirty="0" err="1"/>
              <a:t>scale_colour_gradient</a:t>
            </a:r>
            <a:r>
              <a:rPr lang="en-US" dirty="0"/>
              <a:t>() and </a:t>
            </a:r>
            <a:r>
              <a:rPr lang="en-US" dirty="0" err="1"/>
              <a:t>scale_fill_gradient</a:t>
            </a:r>
            <a:r>
              <a:rPr lang="en-US" dirty="0"/>
              <a:t>(): 2-colour gradient</a:t>
            </a:r>
          </a:p>
          <a:p>
            <a:pPr lvl="2"/>
            <a:r>
              <a:rPr lang="en-US" dirty="0"/>
              <a:t>scale_colour_gradient2() and scale_fill_gradient2(): 3-colour gradient</a:t>
            </a:r>
          </a:p>
          <a:p>
            <a:pPr lvl="2"/>
            <a:r>
              <a:rPr lang="en-US" dirty="0" err="1"/>
              <a:t>scale_colour_gradientn</a:t>
            </a:r>
            <a:r>
              <a:rPr lang="en-US" dirty="0"/>
              <a:t>() and </a:t>
            </a:r>
            <a:r>
              <a:rPr lang="en-US" dirty="0" err="1"/>
              <a:t>scale_fill_gradientn</a:t>
            </a:r>
            <a:r>
              <a:rPr lang="en-US" dirty="0"/>
              <a:t>(): n-</a:t>
            </a:r>
            <a:r>
              <a:rPr lang="en-US" dirty="0" err="1"/>
              <a:t>colour</a:t>
            </a:r>
            <a:r>
              <a:rPr lang="en-US" dirty="0"/>
              <a:t> gradient</a:t>
            </a:r>
          </a:p>
          <a:p>
            <a:pPr lvl="2"/>
            <a:r>
              <a:rPr lang="en-US" dirty="0" err="1"/>
              <a:t>scale_colour_distiller</a:t>
            </a:r>
            <a:r>
              <a:rPr lang="en-US" dirty="0"/>
              <a:t>() and </a:t>
            </a:r>
            <a:r>
              <a:rPr lang="en-US" dirty="0" err="1"/>
              <a:t>scale_fill_distiller</a:t>
            </a:r>
            <a:r>
              <a:rPr lang="en-US" dirty="0"/>
              <a:t>(): apply the Color-Brewer </a:t>
            </a:r>
            <a:r>
              <a:rPr lang="en-US" dirty="0" err="1"/>
              <a:t>colour</a:t>
            </a:r>
            <a:r>
              <a:rPr lang="en-US" dirty="0"/>
              <a:t> scales</a:t>
            </a:r>
          </a:p>
          <a:p>
            <a:pPr lvl="1"/>
            <a:r>
              <a:rPr lang="en-US" dirty="0"/>
              <a:t>Discrete variables:</a:t>
            </a:r>
          </a:p>
          <a:p>
            <a:pPr lvl="2"/>
            <a:r>
              <a:rPr lang="en-US" dirty="0" err="1"/>
              <a:t>scale_colour_hue</a:t>
            </a:r>
            <a:r>
              <a:rPr lang="en-US" dirty="0"/>
              <a:t>() and </a:t>
            </a:r>
            <a:r>
              <a:rPr lang="en-US" dirty="0" err="1"/>
              <a:t>scale_fill_hue</a:t>
            </a:r>
            <a:r>
              <a:rPr lang="en-US" dirty="0"/>
              <a:t>(): change the hue</a:t>
            </a:r>
          </a:p>
          <a:p>
            <a:pPr lvl="2"/>
            <a:r>
              <a:rPr lang="en-US" dirty="0" err="1"/>
              <a:t>scale_colour_brewer</a:t>
            </a:r>
            <a:r>
              <a:rPr lang="en-US" dirty="0"/>
              <a:t>() and </a:t>
            </a:r>
            <a:r>
              <a:rPr lang="en-US" dirty="0" err="1"/>
              <a:t>scale_fill_brewer</a:t>
            </a:r>
            <a:r>
              <a:rPr lang="en-US" dirty="0"/>
              <a:t>(): apply </a:t>
            </a:r>
            <a:r>
              <a:rPr lang="en-US" dirty="0" err="1"/>
              <a:t>ColorBrewer</a:t>
            </a:r>
            <a:r>
              <a:rPr lang="en-US" dirty="0"/>
              <a:t> palettes</a:t>
            </a:r>
          </a:p>
          <a:p>
            <a:pPr lvl="2"/>
            <a:r>
              <a:rPr lang="en-US" dirty="0" err="1"/>
              <a:t>scale_colour_grey</a:t>
            </a:r>
            <a:r>
              <a:rPr lang="en-US" dirty="0"/>
              <a:t>() and </a:t>
            </a:r>
            <a:r>
              <a:rPr lang="en-US" dirty="0" err="1"/>
              <a:t>scale_fill_grey</a:t>
            </a:r>
            <a:r>
              <a:rPr lang="en-US" dirty="0"/>
              <a:t>(): use only grays </a:t>
            </a:r>
          </a:p>
          <a:p>
            <a:pPr lvl="2"/>
            <a:r>
              <a:rPr lang="en-US" dirty="0" err="1"/>
              <a:t>scale_colour_manual</a:t>
            </a:r>
            <a:r>
              <a:rPr lang="en-US" dirty="0"/>
              <a:t>() and </a:t>
            </a:r>
            <a:r>
              <a:rPr lang="en-US" dirty="0" err="1"/>
              <a:t>scale_fill_manual</a:t>
            </a:r>
            <a:r>
              <a:rPr lang="en-US" dirty="0"/>
              <a:t>(): custom picked </a:t>
            </a:r>
            <a:r>
              <a:rPr lang="en-US" dirty="0" err="1"/>
              <a:t>colours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l-GR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99C2A84D-D3A4-4CD4-8EC3-CEE304410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6" name="Θέση ημερομηνίας 5">
            <a:extLst>
              <a:ext uri="{FF2B5EF4-FFF2-40B4-BE49-F238E27FC236}">
                <a16:creationId xmlns:a16="http://schemas.microsoft.com/office/drawing/2014/main" id="{1BC88173-7905-4406-AAD9-353CC5AF8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9E3480B-7E4D-4231-8048-9AD793356696}" type="datetime1">
              <a:rPr lang="el-GR" noProof="0" smtClean="0"/>
              <a:t>27/10/2020</a:t>
            </a:fld>
            <a:endParaRPr lang="el-GR" noProof="0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1E143EB6-4569-40FF-A5C5-C4FA191C5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15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147171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6757E3F-0507-435A-9BF3-3218C679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Colour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76E8741-EF83-442A-A65F-B2AB3897F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28799"/>
            <a:ext cx="9601200" cy="524657"/>
          </a:xfrm>
        </p:spPr>
        <p:txBody>
          <a:bodyPr/>
          <a:lstStyle/>
          <a:p>
            <a:r>
              <a:rPr lang="en-US" dirty="0"/>
              <a:t>You can manual select the </a:t>
            </a:r>
            <a:r>
              <a:rPr lang="en-US" dirty="0" err="1"/>
              <a:t>colours</a:t>
            </a:r>
            <a:r>
              <a:rPr lang="en-US" dirty="0"/>
              <a:t>, use an existing palette or get inspired </a:t>
            </a:r>
            <a:endParaRPr lang="el-GR" dirty="0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D0D23DAB-BA51-4262-879A-85A51E680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1BEA4D65-9A8F-4288-9491-9C283FB2E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760EF70-FC6B-4F2B-B0B5-D318061E28ED}" type="datetime1">
              <a:rPr lang="el-GR" noProof="0" smtClean="0"/>
              <a:t>27/10/2020</a:t>
            </a:fld>
            <a:endParaRPr lang="el-GR" noProof="0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E233917A-75CA-4D55-A6F3-8FC82845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16</a:t>
            </a:fld>
            <a:endParaRPr lang="el-GR" noProof="0" dirty="0"/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63FA4FCA-D13F-468F-8120-1C4E288F3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551" y="2474254"/>
            <a:ext cx="3536898" cy="37904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37DC72-6FB0-44AD-82FB-7C2241CF8054}"/>
              </a:ext>
            </a:extLst>
          </p:cNvPr>
          <p:cNvSpPr txBox="1"/>
          <p:nvPr/>
        </p:nvSpPr>
        <p:spPr>
          <a:xfrm>
            <a:off x="8486964" y="3815476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@colours.cafe</a:t>
            </a:r>
            <a:endParaRPr lang="el-GR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91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6850A8D-C003-4942-8271-5EA509565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332" y="243908"/>
            <a:ext cx="9601200" cy="832636"/>
          </a:xfrm>
        </p:spPr>
        <p:txBody>
          <a:bodyPr/>
          <a:lstStyle/>
          <a:p>
            <a:r>
              <a:rPr lang="en-US" dirty="0"/>
              <a:t>Faceting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ADA59D48-FD14-4E3F-B595-BBF77A838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330716"/>
            <a:ext cx="9601200" cy="1600201"/>
          </a:xfrm>
        </p:spPr>
        <p:txBody>
          <a:bodyPr/>
          <a:lstStyle/>
          <a:p>
            <a:r>
              <a:rPr lang="en-US" dirty="0"/>
              <a:t>Faceting: plot your data with regards to one or more discrete variables</a:t>
            </a:r>
          </a:p>
          <a:p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facet_grid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()</a:t>
            </a:r>
            <a:r>
              <a:rPr lang="en-US" dirty="0"/>
              <a:t>: if we have 2 or more discrete variables</a:t>
            </a:r>
          </a:p>
          <a:p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facet_wrap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()</a:t>
            </a:r>
            <a:r>
              <a:rPr lang="en-US" dirty="0"/>
              <a:t>: if we have 1 discrete variable with many level</a:t>
            </a:r>
            <a:endParaRPr lang="el-GR" dirty="0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18C0D66E-4F90-4771-B206-6C775CF77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C5CC0BBA-6475-45BF-BF4A-59A29BE22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032607F-11AD-43A9-AE3E-1320701CA78C}" type="datetime1">
              <a:rPr lang="el-GR" noProof="0" smtClean="0"/>
              <a:t>27/10/2020</a:t>
            </a:fld>
            <a:endParaRPr lang="el-GR" noProof="0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E3DBE30D-6CE2-4F14-A500-5A92B54D4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17</a:t>
            </a:fld>
            <a:endParaRPr lang="el-GR" noProof="0" dirty="0"/>
          </a:p>
        </p:txBody>
      </p:sp>
      <p:pic>
        <p:nvPicPr>
          <p:cNvPr id="8" name="Εικόνα 7">
            <a:extLst>
              <a:ext uri="{FF2B5EF4-FFF2-40B4-BE49-F238E27FC236}">
                <a16:creationId xmlns:a16="http://schemas.microsoft.com/office/drawing/2014/main" id="{F5037694-12CC-4FE6-B7D9-BE5E717E0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315" y="2977596"/>
            <a:ext cx="5168254" cy="3196934"/>
          </a:xfrm>
          <a:prstGeom prst="rect">
            <a:avLst/>
          </a:prstGeom>
        </p:spPr>
      </p:pic>
      <p:pic>
        <p:nvPicPr>
          <p:cNvPr id="9" name="Εικόνα 8">
            <a:extLst>
              <a:ext uri="{FF2B5EF4-FFF2-40B4-BE49-F238E27FC236}">
                <a16:creationId xmlns:a16="http://schemas.microsoft.com/office/drawing/2014/main" id="{34190698-AE13-4340-A8E0-054BBCA28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84" y="3002576"/>
            <a:ext cx="5168254" cy="319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2543913-B155-47B9-9F21-1B6B3A2F6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9607" y="843382"/>
            <a:ext cx="3603070" cy="808922"/>
          </a:xfrm>
        </p:spPr>
        <p:txBody>
          <a:bodyPr anchor="b">
            <a:normAutofit/>
          </a:bodyPr>
          <a:lstStyle/>
          <a:p>
            <a:r>
              <a:rPr lang="en-US" dirty="0"/>
              <a:t>Facet grid</a:t>
            </a:r>
            <a:endParaRPr lang="el-GR" dirty="0"/>
          </a:p>
        </p:txBody>
      </p:sp>
      <p:pic>
        <p:nvPicPr>
          <p:cNvPr id="8" name="Θέση περιεχομένου 7">
            <a:extLst>
              <a:ext uri="{FF2B5EF4-FFF2-40B4-BE49-F238E27FC236}">
                <a16:creationId xmlns:a16="http://schemas.microsoft.com/office/drawing/2014/main" id="{A5E064BA-A1B9-45F9-94B8-C24D42F92E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6490" y="1544940"/>
            <a:ext cx="6102220" cy="3768120"/>
          </a:xfrm>
          <a:noFill/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AA9FA61-AE7B-4891-91AE-BA46BB816D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79330" y="2101850"/>
            <a:ext cx="3603625" cy="3384550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mpg dataset: Fuel economy data from 1999 to 2008 for 38 popular models of cars</a:t>
            </a:r>
            <a:endParaRPr lang="en-US" dirty="0"/>
          </a:p>
          <a:p>
            <a:endParaRPr lang="en-US" dirty="0"/>
          </a:p>
          <a:p>
            <a:r>
              <a:rPr lang="en-US" dirty="0"/>
              <a:t>Scatter plot </a:t>
            </a:r>
          </a:p>
          <a:p>
            <a:r>
              <a:rPr lang="en-US" dirty="0" err="1"/>
              <a:t>cty</a:t>
            </a:r>
            <a:r>
              <a:rPr lang="en-US" dirty="0"/>
              <a:t>: city miles per gallon</a:t>
            </a:r>
          </a:p>
          <a:p>
            <a:r>
              <a:rPr lang="en-US" dirty="0" err="1"/>
              <a:t>drv</a:t>
            </a:r>
            <a:r>
              <a:rPr lang="en-US" dirty="0"/>
              <a:t>: the type of drive train, where f = front-wheel drive, r = rear wheel drive, 4 = 4wd</a:t>
            </a:r>
          </a:p>
          <a:p>
            <a:r>
              <a:rPr lang="en-US" dirty="0" err="1"/>
              <a:t>displ</a:t>
            </a:r>
            <a:r>
              <a:rPr lang="en-US" dirty="0"/>
              <a:t>: engine displacement, in </a:t>
            </a:r>
            <a:r>
              <a:rPr lang="en-US" dirty="0" err="1"/>
              <a:t>litres</a:t>
            </a:r>
            <a:endParaRPr lang="en-US" dirty="0"/>
          </a:p>
          <a:p>
            <a:r>
              <a:rPr lang="en-US" sz="1800" dirty="0" err="1">
                <a:latin typeface="Calibri" panose="020F0502020204030204" pitchFamily="34" charset="0"/>
              </a:rPr>
              <a:t>cyl</a:t>
            </a:r>
            <a:r>
              <a:rPr lang="en-US" sz="1800" dirty="0">
                <a:latin typeface="Calibri" panose="020F0502020204030204" pitchFamily="34" charset="0"/>
              </a:rPr>
              <a:t>: number of cylinders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D2BA9F3A-379E-4ADC-9D7E-80AC62E8A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385492"/>
            <a:ext cx="6099048" cy="228600"/>
          </a:xfrm>
        </p:spPr>
        <p:txBody>
          <a:bodyPr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r>
              <a:rPr lang="en-US" sz="1000" noProof="0"/>
              <a:t>M. T. Pandi - R for Bioinformatics</a:t>
            </a:r>
            <a:endParaRPr lang="el-GR" sz="1000" noProof="0"/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75E6F579-6A9F-4FB2-981A-E2C5559C78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19253" y="6385492"/>
            <a:ext cx="982047" cy="228600"/>
          </a:xfrm>
        </p:spPr>
        <p:txBody>
          <a:bodyPr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FC0382E5-CFF9-4ECB-837D-13904532B403}" type="datetime1">
              <a:rPr lang="el-GR" sz="1000" noProof="0" smtClean="0"/>
              <a:t>27/10/2020</a:t>
            </a:fld>
            <a:endParaRPr lang="el-GR" sz="1000" noProof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6CE2C355-3263-4EA3-89E6-E1F6F8958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3532" y="6385492"/>
            <a:ext cx="828868" cy="228600"/>
          </a:xfrm>
        </p:spPr>
        <p:txBody>
          <a:bodyPr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E31375A4-56A4-47D6-9801-1991572033F7}" type="slidenum">
              <a:rPr lang="el-GR" sz="1000" noProof="0" smtClean="0"/>
              <a:pPr rtl="0">
                <a:lnSpc>
                  <a:spcPct val="90000"/>
                </a:lnSpc>
                <a:spcAft>
                  <a:spcPts val="600"/>
                </a:spcAft>
              </a:pPr>
              <a:t>18</a:t>
            </a:fld>
            <a:endParaRPr lang="el-GR" sz="1000" noProof="0"/>
          </a:p>
        </p:txBody>
      </p:sp>
    </p:spTree>
    <p:extLst>
      <p:ext uri="{BB962C8B-B14F-4D97-AF65-F5344CB8AC3E}">
        <p14:creationId xmlns:p14="http://schemas.microsoft.com/office/powerpoint/2010/main" val="154081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Τίτλος 8">
            <a:extLst>
              <a:ext uri="{FF2B5EF4-FFF2-40B4-BE49-F238E27FC236}">
                <a16:creationId xmlns:a16="http://schemas.microsoft.com/office/drawing/2014/main" id="{C3543B96-8D41-428F-BF1B-8C9C3A688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Facet wrap</a:t>
            </a:r>
            <a:endParaRPr lang="el-GR" dirty="0"/>
          </a:p>
        </p:txBody>
      </p:sp>
      <p:sp>
        <p:nvSpPr>
          <p:cNvPr id="11" name="Θέση κειμένου 10">
            <a:extLst>
              <a:ext uri="{FF2B5EF4-FFF2-40B4-BE49-F238E27FC236}">
                <a16:creationId xmlns:a16="http://schemas.microsoft.com/office/drawing/2014/main" id="{876D6F6E-0D62-4561-93C1-1702F49B02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79330" y="2101849"/>
            <a:ext cx="3603070" cy="3247749"/>
          </a:xfrm>
        </p:spPr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mpg dataset: Fuel economy data from 1999 to 2008 for 38 popular models of cars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>
                <a:latin typeface="Calibri" panose="020F0502020204030204" pitchFamily="34" charset="0"/>
              </a:rPr>
              <a:t>Scatter plot</a:t>
            </a:r>
          </a:p>
          <a:p>
            <a:r>
              <a:rPr lang="en-US" sz="1800" dirty="0" err="1">
                <a:latin typeface="Calibri" panose="020F0502020204030204" pitchFamily="34" charset="0"/>
              </a:rPr>
              <a:t>hwy</a:t>
            </a:r>
            <a:r>
              <a:rPr lang="en-US" sz="1800" dirty="0">
                <a:latin typeface="Calibri" panose="020F0502020204030204" pitchFamily="34" charset="0"/>
              </a:rPr>
              <a:t>: highway miles per gallon</a:t>
            </a:r>
          </a:p>
          <a:p>
            <a:r>
              <a:rPr lang="en-US" dirty="0" err="1"/>
              <a:t>displ</a:t>
            </a:r>
            <a:r>
              <a:rPr lang="en-US" dirty="0"/>
              <a:t>: engine displacement, in </a:t>
            </a:r>
            <a:r>
              <a:rPr lang="en-US" dirty="0" err="1"/>
              <a:t>litres</a:t>
            </a:r>
            <a:endParaRPr lang="en-US" dirty="0"/>
          </a:p>
          <a:p>
            <a:r>
              <a:rPr lang="en-US" sz="1800" dirty="0">
                <a:latin typeface="Calibri" panose="020F0502020204030204" pitchFamily="34" charset="0"/>
              </a:rPr>
              <a:t>class: "type" of car</a:t>
            </a:r>
            <a:endParaRPr lang="el-GR" dirty="0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E787C265-A5DE-45B0-B371-56521680D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83F5B2C7-3E1E-4BF0-B40A-2C74BA76C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0A4EF48-2CC0-485D-8D86-4277C8375D5A}" type="datetime1">
              <a:rPr lang="el-GR" noProof="0" smtClean="0"/>
              <a:t>27/10/2020</a:t>
            </a:fld>
            <a:endParaRPr lang="el-GR" noProof="0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DE10886A-0B7F-4A8C-ADAF-736CA7ED1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19</a:t>
            </a:fld>
            <a:endParaRPr lang="el-GR" noProof="0" dirty="0"/>
          </a:p>
        </p:txBody>
      </p:sp>
      <p:pic>
        <p:nvPicPr>
          <p:cNvPr id="8" name="Εικόνα 7">
            <a:extLst>
              <a:ext uri="{FF2B5EF4-FFF2-40B4-BE49-F238E27FC236}">
                <a16:creationId xmlns:a16="http://schemas.microsoft.com/office/drawing/2014/main" id="{1EAF1F6E-FCB6-4DBF-8880-B1F299EFB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63" y="1234440"/>
            <a:ext cx="6825521" cy="422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73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Εικόνα που περιέχει υπαίθριος, άτομο, γυναίκα, νερό&#10;&#10;Περιγραφή που δημιουργήθηκε αυτόματα">
            <a:extLst>
              <a:ext uri="{FF2B5EF4-FFF2-40B4-BE49-F238E27FC236}">
                <a16:creationId xmlns:a16="http://schemas.microsoft.com/office/drawing/2014/main" id="{E8405F80-9A33-40E3-A9B6-E785867A3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41" y="2027444"/>
            <a:ext cx="1812277" cy="18122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Τίτλος 1">
            <a:extLst>
              <a:ext uri="{FF2B5EF4-FFF2-40B4-BE49-F238E27FC236}">
                <a16:creationId xmlns:a16="http://schemas.microsoft.com/office/drawing/2014/main" id="{5266785A-CF58-47E9-B2B8-E9B8EA0DE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62303"/>
            <a:ext cx="9601200" cy="1069940"/>
          </a:xfrm>
        </p:spPr>
        <p:txBody>
          <a:bodyPr/>
          <a:lstStyle/>
          <a:p>
            <a:r>
              <a:rPr lang="en-US" dirty="0"/>
              <a:t>about::me</a:t>
            </a:r>
            <a:endParaRPr lang="el-G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F2D561-507E-49CB-843C-9459167CAD5B}"/>
              </a:ext>
            </a:extLst>
          </p:cNvPr>
          <p:cNvSpPr txBox="1"/>
          <p:nvPr/>
        </p:nvSpPr>
        <p:spPr>
          <a:xfrm>
            <a:off x="3259849" y="2332391"/>
            <a:ext cx="79376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PhD Candidate in Bioinformatics, Department of Pathology, Erasmus Medical Center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MSc in Informatics for Life Sciences, Bioinformatics Discipline, </a:t>
            </a:r>
            <a:r>
              <a:rPr lang="en-US" dirty="0" err="1"/>
              <a:t>UoP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Pharmacy Bachelor Degree, </a:t>
            </a:r>
            <a:r>
              <a:rPr lang="en-US" dirty="0" err="1"/>
              <a:t>UoP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07353D-7693-4052-A2A3-1697ADED592E}"/>
              </a:ext>
            </a:extLst>
          </p:cNvPr>
          <p:cNvSpPr txBox="1"/>
          <p:nvPr/>
        </p:nvSpPr>
        <p:spPr>
          <a:xfrm>
            <a:off x="1417453" y="5183042"/>
            <a:ext cx="51739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(</a:t>
            </a:r>
            <a:r>
              <a:rPr lang="en-US" dirty="0" err="1"/>
              <a:t>Pharmaco</a:t>
            </a:r>
            <a:r>
              <a:rPr lang="en-US" dirty="0"/>
              <a:t>)genomics, Bioinformatics, Machine Learning, Health Economics, Text Mining, Biostatistics, Visualization </a:t>
            </a:r>
            <a:endParaRPr lang="el-GR" dirty="0"/>
          </a:p>
        </p:txBody>
      </p:sp>
      <p:cxnSp>
        <p:nvCxnSpPr>
          <p:cNvPr id="12" name="Ευθεία γραμμή σύνδεσης 11">
            <a:extLst>
              <a:ext uri="{FF2B5EF4-FFF2-40B4-BE49-F238E27FC236}">
                <a16:creationId xmlns:a16="http://schemas.microsoft.com/office/drawing/2014/main" id="{8E890EEE-F9EB-4402-9617-95FE47582AE7}"/>
              </a:ext>
            </a:extLst>
          </p:cNvPr>
          <p:cNvCxnSpPr/>
          <p:nvPr/>
        </p:nvCxnSpPr>
        <p:spPr>
          <a:xfrm flipH="1">
            <a:off x="6831463" y="4794646"/>
            <a:ext cx="1223889" cy="17001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E72D466-EBD0-48E2-AE60-4F975B2B99F6}"/>
              </a:ext>
            </a:extLst>
          </p:cNvPr>
          <p:cNvSpPr txBox="1"/>
          <p:nvPr/>
        </p:nvSpPr>
        <p:spPr>
          <a:xfrm>
            <a:off x="8295382" y="5460041"/>
            <a:ext cx="2039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R / Python</a:t>
            </a:r>
          </a:p>
        </p:txBody>
      </p:sp>
      <p:grpSp>
        <p:nvGrpSpPr>
          <p:cNvPr id="32" name="Ομάδα 31">
            <a:extLst>
              <a:ext uri="{FF2B5EF4-FFF2-40B4-BE49-F238E27FC236}">
                <a16:creationId xmlns:a16="http://schemas.microsoft.com/office/drawing/2014/main" id="{85B81713-9A2B-4263-A692-3E1567CAD26C}"/>
              </a:ext>
            </a:extLst>
          </p:cNvPr>
          <p:cNvGrpSpPr/>
          <p:nvPr/>
        </p:nvGrpSpPr>
        <p:grpSpPr>
          <a:xfrm>
            <a:off x="948816" y="3936803"/>
            <a:ext cx="1565925" cy="574578"/>
            <a:chOff x="1091252" y="4135519"/>
            <a:chExt cx="1714836" cy="67512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BC0C49-C450-4868-835B-9FEA2A9124A7}"/>
                </a:ext>
              </a:extLst>
            </p:cNvPr>
            <p:cNvSpPr txBox="1"/>
            <p:nvPr/>
          </p:nvSpPr>
          <p:spPr>
            <a:xfrm>
              <a:off x="1440685" y="4135519"/>
              <a:ext cx="13654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US" sz="1400" dirty="0"/>
                <a:t>@mtpandi17</a:t>
              </a:r>
            </a:p>
          </p:txBody>
        </p:sp>
        <p:pic>
          <p:nvPicPr>
            <p:cNvPr id="21" name="Εικόνα 20">
              <a:extLst>
                <a:ext uri="{FF2B5EF4-FFF2-40B4-BE49-F238E27FC236}">
                  <a16:creationId xmlns:a16="http://schemas.microsoft.com/office/drawing/2014/main" id="{EE77D776-CA2F-4B71-A06B-006BBD27F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1252" y="4163124"/>
              <a:ext cx="348596" cy="261354"/>
            </a:xfrm>
            <a:prstGeom prst="rect">
              <a:avLst/>
            </a:prstGeom>
          </p:spPr>
        </p:pic>
        <p:pic>
          <p:nvPicPr>
            <p:cNvPr id="30" name="Εικόνα 29" descr="Εικόνα που περιέχει σχεδίαση&#10;&#10;Περιγραφή που δημιουργήθηκε αυτόματα">
              <a:extLst>
                <a:ext uri="{FF2B5EF4-FFF2-40B4-BE49-F238E27FC236}">
                  <a16:creationId xmlns:a16="http://schemas.microsoft.com/office/drawing/2014/main" id="{2336E25B-61B7-467A-B9F5-329251119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5810" y="4543747"/>
              <a:ext cx="261354" cy="261354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1126090-E3C1-4F1F-AAA5-002F767439A8}"/>
                </a:ext>
              </a:extLst>
            </p:cNvPr>
            <p:cNvSpPr txBox="1"/>
            <p:nvPr/>
          </p:nvSpPr>
          <p:spPr>
            <a:xfrm>
              <a:off x="1439848" y="4472086"/>
              <a:ext cx="122388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US" sz="1600" dirty="0"/>
                <a:t>@</a:t>
              </a:r>
              <a:r>
                <a:rPr lang="en-US" sz="1400" dirty="0"/>
                <a:t>mtpandi</a:t>
              </a:r>
              <a:endParaRPr lang="en-US" sz="1600" dirty="0"/>
            </a:p>
          </p:txBody>
        </p:sp>
      </p:grpSp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326C7FFC-AA0C-4390-87B1-929BA7B58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2C21E01-CB2C-46F0-A22D-116DCEFAD63D}" type="datetime1">
              <a:rPr lang="el-GR" noProof="0" smtClean="0"/>
              <a:t>27/10/2020</a:t>
            </a:fld>
            <a:endParaRPr lang="el-GR" noProof="0" dirty="0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C3390C4B-B9AA-4C6F-A029-BBACAFA94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0B04B08D-BC96-4C05-8CA6-8A3C33599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2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89641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E550C93-888A-4E93-B604-7EF32A4A3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Coordinates, Themes and saving the plots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629353C-B34F-45BC-B3D5-DD67424AD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32549"/>
            <a:ext cx="9105900" cy="418225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Coordinates: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coord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_*()</a:t>
            </a:r>
          </a:p>
          <a:p>
            <a:pPr lvl="1"/>
            <a:r>
              <a:rPr lang="en-US" dirty="0"/>
              <a:t>Default is cartesian</a:t>
            </a:r>
          </a:p>
          <a:p>
            <a:pPr lvl="1"/>
            <a:endParaRPr lang="en-US" dirty="0"/>
          </a:p>
          <a:p>
            <a:r>
              <a:rPr lang="en-US" dirty="0"/>
              <a:t>Themes: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theme_*() </a:t>
            </a:r>
          </a:p>
          <a:p>
            <a:pPr lvl="1"/>
            <a:r>
              <a:rPr lang="en-US" dirty="0"/>
              <a:t>You can choose between a variety of pre-defined themes, or create a custom-defined theme that suits your aesthetic</a:t>
            </a:r>
          </a:p>
          <a:p>
            <a:endParaRPr lang="en-US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dirty="0"/>
              <a:t>Save the plots you created with:</a:t>
            </a:r>
          </a:p>
          <a:p>
            <a:pPr marL="0" indent="0" algn="ctr">
              <a:buNone/>
            </a:pPr>
            <a:r>
              <a:rPr lang="en-US" dirty="0" err="1">
                <a:solidFill>
                  <a:schemeClr val="accent4">
                    <a:lumMod val="50000"/>
                  </a:schemeClr>
                </a:solidFill>
              </a:rPr>
              <a:t>ggsave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(filename,  plot,  device, scale = 1, width, 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              height , units = c("in", "cm", "mm"), dpi = 300, ...)</a:t>
            </a:r>
          </a:p>
          <a:p>
            <a:endParaRPr lang="el-GR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58548BB3-FA8D-4ACE-810C-04AAA783B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486431AE-FCC4-4424-860F-F14F02B0A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C9BCFFC-19AF-4ED0-95FD-7D66449347FC}" type="datetime1">
              <a:rPr lang="el-GR" noProof="0" smtClean="0"/>
              <a:t>27/10/2020</a:t>
            </a:fld>
            <a:endParaRPr lang="el-GR" noProof="0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0BBC008D-6B7F-4573-A2B9-5BC488955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20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5872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9ED5B102-059A-46CF-9FEE-1AB34F9D4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83BD360-76AE-4CAF-A429-B5CA30191ED1}" type="datetime1">
              <a:rPr lang="el-GR" noProof="0" smtClean="0"/>
              <a:t>27/10/2020</a:t>
            </a:fld>
            <a:endParaRPr lang="el-GR" noProof="0" dirty="0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93E30619-7798-4F9C-B2E0-3C138A2EB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3D320DC8-6461-483F-82FB-81C1E052A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21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72616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Τίτλος 4">
            <a:extLst>
              <a:ext uri="{FF2B5EF4-FFF2-40B4-BE49-F238E27FC236}">
                <a16:creationId xmlns:a16="http://schemas.microsoft.com/office/drawing/2014/main" id="{2EFA7BC1-9490-43EC-B435-630CF9B58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332" y="-12766"/>
            <a:ext cx="9601200" cy="1069940"/>
          </a:xfrm>
        </p:spPr>
        <p:txBody>
          <a:bodyPr/>
          <a:lstStyle/>
          <a:p>
            <a:r>
              <a:rPr lang="en-US" dirty="0"/>
              <a:t>Resources</a:t>
            </a:r>
            <a:endParaRPr lang="el-GR" dirty="0"/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6D2687D2-1D8C-4D00-B893-2BC913991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283369"/>
            <a:ext cx="9601200" cy="4893594"/>
          </a:xfrm>
        </p:spPr>
        <p:txBody>
          <a:bodyPr>
            <a:normAutofit fontScale="55000" lnSpcReduction="20000"/>
          </a:bodyPr>
          <a:lstStyle/>
          <a:p>
            <a:r>
              <a:rPr lang="en-US" altLang="el-GR" dirty="0">
                <a:latin typeface="Arial" panose="020B0604020202020204" pitchFamily="34" charset="0"/>
                <a:hlinkClick r:id="rId2"/>
              </a:rPr>
              <a:t>https://www.tidyverse.org/</a:t>
            </a:r>
            <a:endParaRPr lang="el-GR" altLang="el-GR" dirty="0">
              <a:latin typeface="Arial" panose="020B0604020202020204" pitchFamily="34" charset="0"/>
            </a:endParaRPr>
          </a:p>
          <a:p>
            <a:r>
              <a:rPr lang="en-US" altLang="el-GR" dirty="0">
                <a:latin typeface="Arial" panose="020B0604020202020204" pitchFamily="34" charset="0"/>
                <a:hlinkClick r:id="rId3"/>
              </a:rPr>
              <a:t>https://r4ds.had.co.nz/</a:t>
            </a:r>
            <a:endParaRPr lang="en-US" altLang="el-GR" dirty="0">
              <a:latin typeface="Arial" panose="020B0604020202020204" pitchFamily="34" charset="0"/>
            </a:endParaRPr>
          </a:p>
          <a:p>
            <a:r>
              <a:rPr kumimoji="0" lang="el-GR" altLang="el-G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https://cran.r-project.org/web/packages/dplyr/vignettes/dplyr.html</a:t>
            </a:r>
            <a:endParaRPr kumimoji="0" lang="el-GR" altLang="el-G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kumimoji="0" lang="en-US" altLang="el-G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5"/>
              </a:rPr>
              <a:t>https://blog.rstudio.com/2014/01/17/introducing-dplyr/</a:t>
            </a:r>
            <a:endParaRPr kumimoji="0" lang="en-US" altLang="el-G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el-GR" dirty="0">
                <a:latin typeface="Arial" panose="020B0604020202020204" pitchFamily="34" charset="0"/>
                <a:hlinkClick r:id="rId6"/>
              </a:rPr>
              <a:t>https://genomicsclass.github.io/book/pages/dplyr_tutorial.html</a:t>
            </a:r>
            <a:endParaRPr lang="en-US" altLang="el-GR" dirty="0">
              <a:latin typeface="Arial" panose="020B0604020202020204" pitchFamily="34" charset="0"/>
            </a:endParaRPr>
          </a:p>
          <a:p>
            <a:r>
              <a:rPr lang="en-US" altLang="el-GR" dirty="0">
                <a:latin typeface="Arial" panose="020B0604020202020204" pitchFamily="34" charset="0"/>
                <a:hlinkClick r:id="rId7"/>
              </a:rPr>
              <a:t>https://cran.r-project.org/web/packages/dplyr/vignettes/base.html</a:t>
            </a:r>
            <a:endParaRPr lang="el-GR" altLang="el-GR" dirty="0">
              <a:latin typeface="Arial" panose="020B0604020202020204" pitchFamily="34" charset="0"/>
            </a:endParaRPr>
          </a:p>
          <a:p>
            <a:r>
              <a:rPr lang="en-US" altLang="el-GR" dirty="0">
                <a:latin typeface="Arial" panose="020B0604020202020204" pitchFamily="34" charset="0"/>
                <a:hlinkClick r:id="rId8"/>
              </a:rPr>
              <a:t>https://ggplot2.tidyverse.org/</a:t>
            </a:r>
            <a:endParaRPr lang="en-US" altLang="el-GR" dirty="0">
              <a:latin typeface="Arial" panose="020B0604020202020204" pitchFamily="34" charset="0"/>
            </a:endParaRPr>
          </a:p>
          <a:p>
            <a:r>
              <a:rPr lang="en-US" dirty="0">
                <a:solidFill>
                  <a:schemeClr val="accent2"/>
                </a:solidFill>
              </a:rPr>
              <a:t>ggplot2: Elegant Graphics for Data Analysis, 2</a:t>
            </a:r>
            <a:r>
              <a:rPr lang="en-US" baseline="30000" dirty="0">
                <a:solidFill>
                  <a:schemeClr val="accent2"/>
                </a:solidFill>
              </a:rPr>
              <a:t>nd</a:t>
            </a:r>
            <a:r>
              <a:rPr lang="en-US" dirty="0">
                <a:solidFill>
                  <a:schemeClr val="accent2"/>
                </a:solidFill>
              </a:rPr>
              <a:t> Ed., by Hadley Wickham</a:t>
            </a:r>
          </a:p>
          <a:p>
            <a:r>
              <a:rPr lang="en-US" altLang="el-GR" dirty="0">
                <a:latin typeface="Arial" panose="020B0604020202020204" pitchFamily="34" charset="0"/>
                <a:hlinkClick r:id="rId9"/>
              </a:rPr>
              <a:t>http://r-statistics.co/Complete-Ggplot2-Tutorial-Part1-With-R-Code.html</a:t>
            </a:r>
            <a:endParaRPr lang="en-US" altLang="el-GR" dirty="0">
              <a:latin typeface="Arial" panose="020B0604020202020204" pitchFamily="34" charset="0"/>
            </a:endParaRPr>
          </a:p>
          <a:p>
            <a:r>
              <a:rPr lang="en-US" altLang="el-GR" dirty="0">
                <a:latin typeface="Arial" panose="020B0604020202020204" pitchFamily="34" charset="0"/>
                <a:hlinkClick r:id="rId10"/>
              </a:rPr>
              <a:t>https://www.publichealth.columbia.edu/sites/default/files/media/fdawg_ggplot2.html</a:t>
            </a:r>
            <a:endParaRPr lang="en-US" altLang="el-GR" dirty="0">
              <a:latin typeface="Arial" panose="020B0604020202020204" pitchFamily="34" charset="0"/>
            </a:endParaRPr>
          </a:p>
          <a:p>
            <a:r>
              <a:rPr lang="en-US" altLang="el-GR" dirty="0">
                <a:latin typeface="Arial" panose="020B0604020202020204" pitchFamily="34" charset="0"/>
                <a:hlinkClick r:id="rId11"/>
              </a:rPr>
              <a:t>http://www.sthda.com/english/wiki/be-awesome-in-ggplot2-a-practical-guide-to-be-highly-effective-r-software-and-data-visualization</a:t>
            </a:r>
            <a:endParaRPr lang="en-US" altLang="el-GR" dirty="0">
              <a:latin typeface="Arial" panose="020B0604020202020204" pitchFamily="34" charset="0"/>
            </a:endParaRPr>
          </a:p>
          <a:p>
            <a:r>
              <a:rPr lang="en-US" altLang="el-GR" dirty="0">
                <a:latin typeface="Arial" panose="020B0604020202020204" pitchFamily="34" charset="0"/>
                <a:hlinkClick r:id="rId12"/>
              </a:rPr>
              <a:t>http://www.cookbook-r.com/Graphs/Colors_(ggplot2)/</a:t>
            </a:r>
            <a:endParaRPr lang="en-US" altLang="el-GR" dirty="0">
              <a:latin typeface="Arial" panose="020B0604020202020204" pitchFamily="34" charset="0"/>
            </a:endParaRPr>
          </a:p>
          <a:p>
            <a:r>
              <a:rPr lang="en-US" altLang="el-GR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http://www.sthda.com/english/wiki/ggplot2-essentials</a:t>
            </a:r>
            <a:endParaRPr lang="en-US" altLang="el-GR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el-GR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hlinkClick r:id="rId14"/>
              </a:rPr>
              <a:t>https://cran.r-project.org/web/packages/viridis/vignettes/intro-to-viridis.html</a:t>
            </a:r>
            <a:endParaRPr lang="en-US" altLang="el-GR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endParaRPr lang="en-US" altLang="el-GR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</a:endParaRPr>
          </a:p>
          <a:p>
            <a:endParaRPr lang="en-US" altLang="el-GR" dirty="0">
              <a:latin typeface="Arial" panose="020B0604020202020204" pitchFamily="34" charset="0"/>
            </a:endParaRPr>
          </a:p>
          <a:p>
            <a:endParaRPr lang="en-US" altLang="el-GR" dirty="0">
              <a:latin typeface="Arial" panose="020B0604020202020204" pitchFamily="34" charset="0"/>
            </a:endParaRPr>
          </a:p>
          <a:p>
            <a:endParaRPr lang="el-GR" altLang="el-GR" dirty="0">
              <a:latin typeface="Arial" panose="020B0604020202020204" pitchFamily="34" charset="0"/>
            </a:endParaRPr>
          </a:p>
          <a:p>
            <a:endParaRPr lang="el-GR" altLang="el-GR" dirty="0">
              <a:latin typeface="Arial" panose="020B0604020202020204" pitchFamily="34" charset="0"/>
            </a:endParaRPr>
          </a:p>
          <a:p>
            <a:endParaRPr lang="el-GR" altLang="el-GR" dirty="0">
              <a:latin typeface="Arial" panose="020B0604020202020204" pitchFamily="34" charset="0"/>
            </a:endParaRPr>
          </a:p>
          <a:p>
            <a:endParaRPr lang="el-GR" altLang="el-GR" dirty="0">
              <a:latin typeface="Arial" panose="020B0604020202020204" pitchFamily="34" charset="0"/>
            </a:endParaRPr>
          </a:p>
          <a:p>
            <a:endParaRPr kumimoji="0" lang="en-US" altLang="el-G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l-GR" dirty="0"/>
          </a:p>
        </p:txBody>
      </p:sp>
      <p:sp>
        <p:nvSpPr>
          <p:cNvPr id="2" name="Θέση υποσέλιδου 1">
            <a:extLst>
              <a:ext uri="{FF2B5EF4-FFF2-40B4-BE49-F238E27FC236}">
                <a16:creationId xmlns:a16="http://schemas.microsoft.com/office/drawing/2014/main" id="{1E5BECA9-1190-4E0E-B40C-36904A887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890DB14E-98F4-4A04-B447-294DDA365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57E8038-6218-4C66-8AAF-A3AF0D72F934}" type="datetime1">
              <a:rPr lang="el-GR" noProof="0" smtClean="0"/>
              <a:t>27/10/2020</a:t>
            </a:fld>
            <a:endParaRPr lang="el-GR" noProof="0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7F8114FF-5A09-4E80-BBC6-4653F2F1A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22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09349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Τίτλος 4">
            <a:extLst>
              <a:ext uri="{FF2B5EF4-FFF2-40B4-BE49-F238E27FC236}">
                <a16:creationId xmlns:a16="http://schemas.microsoft.com/office/drawing/2014/main" id="{A061A36B-9C8A-40B9-929D-81BB2358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el-GR" dirty="0"/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C6755766-D021-4D53-9C36-A39A30AF62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Tidyverse</a:t>
            </a:r>
            <a:endParaRPr lang="en-US" dirty="0"/>
          </a:p>
          <a:p>
            <a:r>
              <a:rPr lang="en-US" dirty="0" err="1"/>
              <a:t>dplyr</a:t>
            </a:r>
            <a:endParaRPr lang="en-US" dirty="0"/>
          </a:p>
          <a:p>
            <a:r>
              <a:rPr lang="en-US" dirty="0"/>
              <a:t>Pipes </a:t>
            </a:r>
          </a:p>
          <a:p>
            <a:r>
              <a:rPr lang="en-US" dirty="0"/>
              <a:t>Ggplot2</a:t>
            </a:r>
          </a:p>
          <a:p>
            <a:r>
              <a:rPr lang="en-US" dirty="0"/>
              <a:t>Structure of ggplot2</a:t>
            </a:r>
          </a:p>
          <a:p>
            <a:r>
              <a:rPr lang="en-US" dirty="0"/>
              <a:t>Aesthetics</a:t>
            </a:r>
          </a:p>
          <a:p>
            <a:r>
              <a:rPr lang="en-US" dirty="0"/>
              <a:t>Geometric elements</a:t>
            </a:r>
          </a:p>
          <a:p>
            <a:r>
              <a:rPr lang="en-US" dirty="0"/>
              <a:t>Choosing a plot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l-GR" dirty="0"/>
          </a:p>
        </p:txBody>
      </p:sp>
      <p:sp>
        <p:nvSpPr>
          <p:cNvPr id="2" name="Θέση περιεχομένου 1">
            <a:extLst>
              <a:ext uri="{FF2B5EF4-FFF2-40B4-BE49-F238E27FC236}">
                <a16:creationId xmlns:a16="http://schemas.microsoft.com/office/drawing/2014/main" id="{5BE865DF-9199-4467-AB14-50D5C92891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26243" y="1828800"/>
            <a:ext cx="5170356" cy="4348163"/>
          </a:xfrm>
        </p:spPr>
        <p:txBody>
          <a:bodyPr>
            <a:normAutofit/>
          </a:bodyPr>
          <a:lstStyle/>
          <a:p>
            <a:r>
              <a:rPr lang="en-US" dirty="0"/>
              <a:t>Layers </a:t>
            </a:r>
          </a:p>
          <a:p>
            <a:r>
              <a:rPr lang="en-US" dirty="0"/>
              <a:t>Scales</a:t>
            </a:r>
          </a:p>
          <a:p>
            <a:r>
              <a:rPr lang="en-US" dirty="0" err="1"/>
              <a:t>Colour</a:t>
            </a:r>
            <a:endParaRPr lang="en-US" dirty="0"/>
          </a:p>
          <a:p>
            <a:r>
              <a:rPr lang="en-US" dirty="0" err="1"/>
              <a:t>Facetting</a:t>
            </a:r>
            <a:endParaRPr lang="en-US" dirty="0"/>
          </a:p>
          <a:p>
            <a:pPr lvl="1"/>
            <a:r>
              <a:rPr lang="en-US" dirty="0" err="1"/>
              <a:t>facet_grid</a:t>
            </a:r>
            <a:endParaRPr lang="en-US" dirty="0"/>
          </a:p>
          <a:p>
            <a:pPr lvl="1"/>
            <a:r>
              <a:rPr lang="en-US" dirty="0" err="1"/>
              <a:t>facet_wrap</a:t>
            </a:r>
            <a:endParaRPr lang="en-US" dirty="0"/>
          </a:p>
          <a:p>
            <a:r>
              <a:rPr lang="en-US" dirty="0"/>
              <a:t>Coordinates, themes and saving the plots</a:t>
            </a:r>
          </a:p>
          <a:p>
            <a:r>
              <a:rPr lang="en-US" dirty="0"/>
              <a:t>Resources used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2460DD07-FDC5-4B23-93CB-A1752365A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11F2B2D-EE0D-45AC-B031-2E4F320AD8A8}" type="datetime1">
              <a:rPr lang="el-GR" noProof="0" smtClean="0"/>
              <a:t>27/10/2020</a:t>
            </a:fld>
            <a:endParaRPr lang="el-GR" noProof="0" dirty="0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62D05519-4561-412D-9786-CBEA6594F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C2464628-EA46-42B2-856A-93E25A890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3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118009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Τίτλος 7">
            <a:extLst>
              <a:ext uri="{FF2B5EF4-FFF2-40B4-BE49-F238E27FC236}">
                <a16:creationId xmlns:a16="http://schemas.microsoft.com/office/drawing/2014/main" id="{A1B71621-964E-47D3-A45B-0E23B581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207" y="759463"/>
            <a:ext cx="9847289" cy="651502"/>
          </a:xfrm>
        </p:spPr>
        <p:txBody>
          <a:bodyPr/>
          <a:lstStyle/>
          <a:p>
            <a:r>
              <a:rPr lang="en-US" dirty="0" err="1"/>
              <a:t>Tidyverse</a:t>
            </a:r>
            <a:endParaRPr lang="el-GR" dirty="0"/>
          </a:p>
        </p:txBody>
      </p:sp>
      <p:sp>
        <p:nvSpPr>
          <p:cNvPr id="13" name="Θέση περιεχομένου 12">
            <a:extLst>
              <a:ext uri="{FF2B5EF4-FFF2-40B4-BE49-F238E27FC236}">
                <a16:creationId xmlns:a16="http://schemas.microsoft.com/office/drawing/2014/main" id="{48E5C443-4BB6-4F98-92BE-55DB3089A8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6292" y="1910936"/>
            <a:ext cx="4527061" cy="2541143"/>
          </a:xfrm>
        </p:spPr>
        <p:txBody>
          <a:bodyPr>
            <a:normAutofit/>
          </a:bodyPr>
          <a:lstStyle/>
          <a:p>
            <a:r>
              <a:rPr lang="en-US" dirty="0"/>
              <a:t>A universe of tidy data</a:t>
            </a:r>
            <a:endParaRPr lang="el-GR" dirty="0"/>
          </a:p>
          <a:p>
            <a:r>
              <a:rPr lang="en-US" dirty="0"/>
              <a:t>A collection of packages designed and created for data science, all sharing common philosophy, grammar and data structures</a:t>
            </a:r>
          </a:p>
          <a:p>
            <a:endParaRPr lang="en-US" dirty="0"/>
          </a:p>
          <a:p>
            <a:pPr marL="0" indent="0">
              <a:buNone/>
            </a:pPr>
            <a:endParaRPr lang="el-GR" dirty="0"/>
          </a:p>
        </p:txBody>
      </p:sp>
      <p:sp>
        <p:nvSpPr>
          <p:cNvPr id="42" name="Θέση περιεχομένου 41">
            <a:extLst>
              <a:ext uri="{FF2B5EF4-FFF2-40B4-BE49-F238E27FC236}">
                <a16:creationId xmlns:a16="http://schemas.microsoft.com/office/drawing/2014/main" id="{7479D586-6D98-4A51-9FF2-1CB2A028A8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81002" y="4965636"/>
            <a:ext cx="4463432" cy="874364"/>
          </a:xfrm>
        </p:spPr>
        <p:txBody>
          <a:bodyPr>
            <a:normAutofit/>
          </a:bodyPr>
          <a:lstStyle/>
          <a:p>
            <a:r>
              <a:rPr lang="en-US" dirty="0"/>
              <a:t>You can install all the packages:  </a:t>
            </a:r>
            <a:r>
              <a:rPr lang="el-GR" dirty="0"/>
              <a:t> </a:t>
            </a:r>
          </a:p>
          <a:p>
            <a:pPr marL="0" indent="0" algn="ctr">
              <a:buNone/>
            </a:pP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install.packages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("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tidyverse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")</a:t>
            </a:r>
          </a:p>
          <a:p>
            <a:endParaRPr lang="el-GR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D83DA4BD-0F08-4178-A888-4AFD609AA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6" name="Θέση ημερομηνίας 5">
            <a:extLst>
              <a:ext uri="{FF2B5EF4-FFF2-40B4-BE49-F238E27FC236}">
                <a16:creationId xmlns:a16="http://schemas.microsoft.com/office/drawing/2014/main" id="{C13099E7-D21F-440F-B3D3-F593FEEB3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2C7CF1D-9338-485C-8259-EB2B37EA2D30}" type="datetime1">
              <a:rPr lang="el-GR" noProof="0" smtClean="0"/>
              <a:t>27/10/2020</a:t>
            </a:fld>
            <a:endParaRPr lang="el-GR" noProof="0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42EF691C-EBA4-4D95-89F2-41E4EDE25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4</a:t>
            </a:fld>
            <a:endParaRPr lang="el-GR" noProof="0" dirty="0"/>
          </a:p>
        </p:txBody>
      </p:sp>
      <p:pic>
        <p:nvPicPr>
          <p:cNvPr id="16" name="Εικόνα 15">
            <a:extLst>
              <a:ext uri="{FF2B5EF4-FFF2-40B4-BE49-F238E27FC236}">
                <a16:creationId xmlns:a16="http://schemas.microsoft.com/office/drawing/2014/main" id="{2CCCDA53-A483-431D-A86B-6664D03D9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120" y="2065004"/>
            <a:ext cx="1242492" cy="1440000"/>
          </a:xfrm>
          <a:prstGeom prst="rect">
            <a:avLst/>
          </a:prstGeom>
        </p:spPr>
      </p:pic>
      <p:pic>
        <p:nvPicPr>
          <p:cNvPr id="18" name="Εικόνα 17">
            <a:extLst>
              <a:ext uri="{FF2B5EF4-FFF2-40B4-BE49-F238E27FC236}">
                <a16:creationId xmlns:a16="http://schemas.microsoft.com/office/drawing/2014/main" id="{4D92A20F-5BB3-441D-BBA1-D740F92D6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8724" y="935795"/>
            <a:ext cx="1242487" cy="1440000"/>
          </a:xfrm>
          <a:prstGeom prst="rect">
            <a:avLst/>
          </a:prstGeom>
        </p:spPr>
      </p:pic>
      <p:pic>
        <p:nvPicPr>
          <p:cNvPr id="20" name="Εικόνα 19">
            <a:extLst>
              <a:ext uri="{FF2B5EF4-FFF2-40B4-BE49-F238E27FC236}">
                <a16:creationId xmlns:a16="http://schemas.microsoft.com/office/drawing/2014/main" id="{EBF88276-1E5F-4E12-93B4-662365C22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0343" y="2043437"/>
            <a:ext cx="1242487" cy="1440000"/>
          </a:xfrm>
          <a:prstGeom prst="rect">
            <a:avLst/>
          </a:prstGeom>
        </p:spPr>
      </p:pic>
      <p:pic>
        <p:nvPicPr>
          <p:cNvPr id="22" name="Εικόνα 21">
            <a:extLst>
              <a:ext uri="{FF2B5EF4-FFF2-40B4-BE49-F238E27FC236}">
                <a16:creationId xmlns:a16="http://schemas.microsoft.com/office/drawing/2014/main" id="{D5BB1C0A-5194-4F75-ADDA-A99411688D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1518" y="4391414"/>
            <a:ext cx="1242487" cy="1440000"/>
          </a:xfrm>
          <a:prstGeom prst="rect">
            <a:avLst/>
          </a:prstGeom>
        </p:spPr>
      </p:pic>
      <p:pic>
        <p:nvPicPr>
          <p:cNvPr id="24" name="Εικόνα 23">
            <a:extLst>
              <a:ext uri="{FF2B5EF4-FFF2-40B4-BE49-F238E27FC236}">
                <a16:creationId xmlns:a16="http://schemas.microsoft.com/office/drawing/2014/main" id="{4C513BBC-F619-4615-87D8-821FCCDA71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5583" y="3267815"/>
            <a:ext cx="1242487" cy="1440000"/>
          </a:xfrm>
          <a:prstGeom prst="rect">
            <a:avLst/>
          </a:prstGeom>
        </p:spPr>
      </p:pic>
      <p:pic>
        <p:nvPicPr>
          <p:cNvPr id="26" name="Εικόνα 25">
            <a:extLst>
              <a:ext uri="{FF2B5EF4-FFF2-40B4-BE49-F238E27FC236}">
                <a16:creationId xmlns:a16="http://schemas.microsoft.com/office/drawing/2014/main" id="{17CD796B-2EAB-4979-812F-DA0A3E7FAD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7230" y="3232079"/>
            <a:ext cx="1242487" cy="1440000"/>
          </a:xfrm>
          <a:prstGeom prst="rect">
            <a:avLst/>
          </a:prstGeom>
        </p:spPr>
      </p:pic>
      <p:pic>
        <p:nvPicPr>
          <p:cNvPr id="28" name="Εικόνα 27">
            <a:extLst>
              <a:ext uri="{FF2B5EF4-FFF2-40B4-BE49-F238E27FC236}">
                <a16:creationId xmlns:a16="http://schemas.microsoft.com/office/drawing/2014/main" id="{E26C5390-87EC-4548-A2E3-748579127A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80694" y="3261218"/>
            <a:ext cx="1242487" cy="1440000"/>
          </a:xfrm>
          <a:prstGeom prst="rect">
            <a:avLst/>
          </a:prstGeom>
        </p:spPr>
      </p:pic>
      <p:pic>
        <p:nvPicPr>
          <p:cNvPr id="30" name="Εικόνα 29">
            <a:extLst>
              <a:ext uri="{FF2B5EF4-FFF2-40B4-BE49-F238E27FC236}">
                <a16:creationId xmlns:a16="http://schemas.microsoft.com/office/drawing/2014/main" id="{B7F58C3C-DD01-459B-92C7-2FBF700BB6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38692" y="2076466"/>
            <a:ext cx="1246872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0FDC419-798A-4499-89B4-46D2C394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IIIa</a:t>
            </a:r>
            <a:endParaRPr lang="el-GR" dirty="0"/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E3839D8A-7E94-4CBB-94DD-CBBE9E3EA7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handling with </a:t>
            </a:r>
            <a:r>
              <a:rPr lang="en-US" dirty="0" err="1"/>
              <a:t>dplyr</a:t>
            </a:r>
            <a:endParaRPr lang="el-GR" dirty="0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2D4DC851-DAF3-49C5-8EAF-7743B78FE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DA6FE7A9-7405-4AB7-BEBD-2AFF57083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BD5BB9D-D737-42B9-88E4-4DD2677371D2}" type="datetime1">
              <a:rPr lang="el-GR" noProof="0" smtClean="0"/>
              <a:t>27/10/2020</a:t>
            </a:fld>
            <a:endParaRPr lang="el-GR" noProof="0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F7465A8C-1E37-469F-85C2-170AB3F1A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5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59004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5782FFC-0D0E-460F-B538-828BF57D5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25654"/>
            <a:ext cx="9601200" cy="742695"/>
          </a:xfrm>
        </p:spPr>
        <p:txBody>
          <a:bodyPr/>
          <a:lstStyle/>
          <a:p>
            <a:r>
              <a:rPr lang="en-US" dirty="0" err="1"/>
              <a:t>dplyr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5AFA759-1DD4-4AA5-A8E3-1BC2D43FF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655" y="1502745"/>
            <a:ext cx="6099048" cy="4557010"/>
          </a:xfrm>
        </p:spPr>
        <p:txBody>
          <a:bodyPr>
            <a:normAutofit/>
          </a:bodyPr>
          <a:lstStyle/>
          <a:p>
            <a:r>
              <a:rPr lang="en-US" dirty="0"/>
              <a:t>A consistent set of functions to tackle the most common data manipulation challenges:</a:t>
            </a:r>
          </a:p>
          <a:p>
            <a:pPr lvl="1"/>
            <a:r>
              <a:rPr lang="en-US" dirty="0"/>
              <a:t>mutate(): adds new columns or modifies existing ones </a:t>
            </a:r>
          </a:p>
          <a:p>
            <a:pPr lvl="1"/>
            <a:r>
              <a:rPr lang="en-US" dirty="0"/>
              <a:t>select(): select variables based on their names</a:t>
            </a:r>
          </a:p>
          <a:p>
            <a:pPr lvl="1"/>
            <a:r>
              <a:rPr lang="en-US" dirty="0"/>
              <a:t>filter(): select rows based on conditions</a:t>
            </a:r>
          </a:p>
          <a:p>
            <a:pPr lvl="1"/>
            <a:r>
              <a:rPr lang="en-US" dirty="0" err="1"/>
              <a:t>summarise</a:t>
            </a:r>
            <a:r>
              <a:rPr lang="en-US" dirty="0"/>
              <a:t>():  reduces multiple values down to a single summary</a:t>
            </a:r>
          </a:p>
          <a:p>
            <a:pPr lvl="1"/>
            <a:r>
              <a:rPr lang="en-US" dirty="0"/>
              <a:t>arrange(): changes the ordering of the rows</a:t>
            </a:r>
          </a:p>
          <a:p>
            <a:pPr marL="274320" lvl="1" indent="0">
              <a:buNone/>
            </a:pPr>
            <a:endParaRPr lang="en-US" dirty="0"/>
          </a:p>
          <a:p>
            <a:r>
              <a:rPr lang="en-US" dirty="0"/>
              <a:t>These functions are very often combined with the </a:t>
            </a:r>
            <a:r>
              <a:rPr lang="en-US" dirty="0" err="1"/>
              <a:t>group_by</a:t>
            </a:r>
            <a:r>
              <a:rPr lang="en-US" dirty="0"/>
              <a:t>() function</a:t>
            </a:r>
            <a:endParaRPr lang="el-GR" dirty="0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740C517E-55B4-441E-A533-05C8946FF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4AA23443-B46A-492D-8221-FB910C345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C96E77A-AC13-4FE5-85B4-3F1D7B43C52A}" type="datetime1">
              <a:rPr lang="el-GR" noProof="0" smtClean="0"/>
              <a:t>27/10/2020</a:t>
            </a:fld>
            <a:endParaRPr lang="el-GR" noProof="0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59E2C8CA-5A6B-4C9D-8891-5D447C9B3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6</a:t>
            </a:fld>
            <a:endParaRPr lang="el-GR" noProof="0" dirty="0"/>
          </a:p>
        </p:txBody>
      </p:sp>
      <p:pic>
        <p:nvPicPr>
          <p:cNvPr id="12" name="Εικόνα 11" descr="Εικόνα που περιέχει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12991697-4CD9-4C18-96C1-CC312BC9A1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59"/>
          <a:stretch/>
        </p:blipFill>
        <p:spPr>
          <a:xfrm>
            <a:off x="7143491" y="1926216"/>
            <a:ext cx="4236854" cy="34064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E74D0D-412E-454F-8E4B-04F70EE81733}"/>
              </a:ext>
            </a:extLst>
          </p:cNvPr>
          <p:cNvSpPr txBox="1"/>
          <p:nvPr/>
        </p:nvSpPr>
        <p:spPr>
          <a:xfrm>
            <a:off x="7122874" y="2195193"/>
            <a:ext cx="1349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group_by</a:t>
            </a:r>
            <a:r>
              <a:rPr lang="en-US" dirty="0"/>
              <a:t> &amp;</a:t>
            </a:r>
          </a:p>
          <a:p>
            <a:pPr algn="ctr"/>
            <a:r>
              <a:rPr lang="en-US" dirty="0"/>
              <a:t>summarize</a:t>
            </a:r>
            <a:endParaRPr lang="el-G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F87759-8CD8-485C-A6D6-5DEA79FB84A8}"/>
              </a:ext>
            </a:extLst>
          </p:cNvPr>
          <p:cNvSpPr txBox="1"/>
          <p:nvPr/>
        </p:nvSpPr>
        <p:spPr>
          <a:xfrm>
            <a:off x="7475389" y="4292749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</a:t>
            </a:r>
            <a:endParaRPr lang="el-G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030D94-C3BA-47E8-AD0D-1953FE7B5409}"/>
              </a:ext>
            </a:extLst>
          </p:cNvPr>
          <p:cNvSpPr txBox="1"/>
          <p:nvPr/>
        </p:nvSpPr>
        <p:spPr>
          <a:xfrm>
            <a:off x="8656853" y="3118523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mutate</a:t>
            </a:r>
            <a:endParaRPr lang="el-G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12434D-1DBA-4245-A1D7-24A9D64DBD5A}"/>
              </a:ext>
            </a:extLst>
          </p:cNvPr>
          <p:cNvSpPr txBox="1"/>
          <p:nvPr/>
        </p:nvSpPr>
        <p:spPr>
          <a:xfrm>
            <a:off x="9112266" y="3969504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37364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79243A8-2C1D-45F4-9136-6D28A952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446455"/>
            <a:ext cx="9601200" cy="657192"/>
          </a:xfrm>
        </p:spPr>
        <p:txBody>
          <a:bodyPr/>
          <a:lstStyle/>
          <a:p>
            <a:r>
              <a:rPr lang="en-US" dirty="0"/>
              <a:t>Pipes 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024B481D-FA53-4C56-8CBE-2A188D4CE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570488"/>
            <a:ext cx="9601200" cy="43481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“powerful tool for clearly expressing a sequence of multiple operations”</a:t>
            </a:r>
          </a:p>
          <a:p>
            <a:r>
              <a:rPr lang="en-US" dirty="0"/>
              <a:t>Automatically loaded within the </a:t>
            </a:r>
            <a:r>
              <a:rPr lang="en-US" dirty="0" err="1"/>
              <a:t>tidyverse</a:t>
            </a:r>
            <a:r>
              <a:rPr lang="en-US" dirty="0"/>
              <a:t> packages</a:t>
            </a:r>
          </a:p>
          <a:p>
            <a:r>
              <a:rPr lang="en-US" dirty="0"/>
              <a:t>The most known (%&gt;%) comes from the </a:t>
            </a:r>
            <a:r>
              <a:rPr lang="en-US" dirty="0" err="1"/>
              <a:t>magrittr</a:t>
            </a:r>
            <a:r>
              <a:rPr lang="en-US" dirty="0"/>
              <a:t> package</a:t>
            </a:r>
          </a:p>
          <a:p>
            <a:r>
              <a:rPr lang="en-US" dirty="0"/>
              <a:t>Although extremely useful, avoid them when you combine different data frames or when the operations include too many steps </a:t>
            </a:r>
          </a:p>
          <a:p>
            <a:pPr marL="0" indent="0">
              <a:buNone/>
            </a:pPr>
            <a:r>
              <a:rPr lang="en-US" dirty="0"/>
              <a:t>e.g. this: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data &lt;- select(data,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columnA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columnB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)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data &lt;- mutate(data,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columnC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 = “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NewCol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”)</a:t>
            </a:r>
          </a:p>
          <a:p>
            <a:pPr marL="0" indent="0">
              <a:buNone/>
            </a:pPr>
            <a:r>
              <a:rPr lang="en-US" dirty="0"/>
              <a:t>can be transformed into this: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data &lt;- data %&gt;% select(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columnA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columnB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) %&gt;% mutate(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columnC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=“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NewCol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”)</a:t>
            </a:r>
            <a:endParaRPr lang="el-GR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2D736D03-B0AC-4E63-B5EF-A2A8F71BE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740CA7D2-C436-4213-8419-0C20C43E5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5BD3BBC-5412-4F18-BFF2-9ABD39C35761}" type="datetime1">
              <a:rPr lang="el-GR" noProof="0" smtClean="0"/>
              <a:t>27/10/2020</a:t>
            </a:fld>
            <a:endParaRPr lang="el-GR" noProof="0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3CBCD4D8-F3E6-4F13-B958-B3C7CECAA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7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440434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1FB70A0-35A5-4E50-97BC-CC354C99B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</a:t>
            </a:r>
            <a:r>
              <a:rPr lang="en-US" dirty="0" err="1"/>
              <a:t>IIIb</a:t>
            </a:r>
            <a:r>
              <a:rPr lang="en-US" dirty="0"/>
              <a:t>	</a:t>
            </a:r>
            <a:endParaRPr lang="el-GR" dirty="0"/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158A7926-D836-444A-8F8A-7FEC0D5E8B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Visualization with ggplot2</a:t>
            </a:r>
            <a:endParaRPr lang="el-GR" dirty="0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980D42D7-EB1C-4FC5-BA95-0F951CE8C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2DFCD50A-FF65-4D6F-9551-CA3450727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72DDAA6-1876-4887-AF40-D695F7AC780A}" type="datetime1">
              <a:rPr lang="el-GR" noProof="0" smtClean="0"/>
              <a:t>27/10/2020</a:t>
            </a:fld>
            <a:endParaRPr lang="el-GR" noProof="0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86AE051D-E2A2-42D2-BA4C-E8AB54A2A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8</a:t>
            </a:fld>
            <a:endParaRPr lang="el-GR" noProof="0" dirty="0"/>
          </a:p>
        </p:txBody>
      </p:sp>
      <p:pic>
        <p:nvPicPr>
          <p:cNvPr id="8" name="Εικόνα 7">
            <a:extLst>
              <a:ext uri="{FF2B5EF4-FFF2-40B4-BE49-F238E27FC236}">
                <a16:creationId xmlns:a16="http://schemas.microsoft.com/office/drawing/2014/main" id="{0BB9FADD-C17B-4117-8C55-BEFFBF746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693" y="1546348"/>
            <a:ext cx="1704356" cy="2694194"/>
          </a:xfrm>
          <a:prstGeom prst="rect">
            <a:avLst/>
          </a:prstGeom>
        </p:spPr>
      </p:pic>
      <p:pic>
        <p:nvPicPr>
          <p:cNvPr id="10" name="Εικόνα 9">
            <a:extLst>
              <a:ext uri="{FF2B5EF4-FFF2-40B4-BE49-F238E27FC236}">
                <a16:creationId xmlns:a16="http://schemas.microsoft.com/office/drawing/2014/main" id="{F92F980B-2A0D-49A7-ADFC-58D983340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7771" y="2844086"/>
            <a:ext cx="1772151" cy="269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0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Τίτλος 6">
            <a:extLst>
              <a:ext uri="{FF2B5EF4-FFF2-40B4-BE49-F238E27FC236}">
                <a16:creationId xmlns:a16="http://schemas.microsoft.com/office/drawing/2014/main" id="{5CC0C0D4-8029-42FB-B09D-628C6EB61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418211"/>
            <a:ext cx="9601200" cy="765493"/>
          </a:xfrm>
        </p:spPr>
        <p:txBody>
          <a:bodyPr/>
          <a:lstStyle/>
          <a:p>
            <a:r>
              <a:rPr lang="en-US" dirty="0"/>
              <a:t>ggplot2</a:t>
            </a:r>
            <a:endParaRPr lang="el-GR" dirty="0"/>
          </a:p>
        </p:txBody>
      </p:sp>
      <p:sp>
        <p:nvSpPr>
          <p:cNvPr id="8" name="Θέση περιεχομένου 7">
            <a:extLst>
              <a:ext uri="{FF2B5EF4-FFF2-40B4-BE49-F238E27FC236}">
                <a16:creationId xmlns:a16="http://schemas.microsoft.com/office/drawing/2014/main" id="{6D108EF1-220E-4F38-83B0-F21DDC7E0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708879"/>
            <a:ext cx="9601200" cy="43481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package to create statistical graphics using a deep underlying grammar</a:t>
            </a:r>
          </a:p>
          <a:p>
            <a:r>
              <a:rPr lang="en-US" dirty="0"/>
              <a:t>A statistical graphic is the mapping from data to aesthetic attributes (shape, size, </a:t>
            </a:r>
            <a:r>
              <a:rPr lang="en-US" dirty="0" err="1"/>
              <a:t>colour</a:t>
            </a:r>
            <a:r>
              <a:rPr lang="en-US" dirty="0"/>
              <a:t>) of geometric elements (points, lines, bars). It might contain statistical transformations of the data and is drawn on a specific coordinate system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[ggplot2: elegant graphics for data analysis, 2</a:t>
            </a:r>
            <a:r>
              <a:rPr lang="en-US" baseline="30000" dirty="0">
                <a:solidFill>
                  <a:schemeClr val="accent2">
                    <a:lumMod val="75000"/>
                  </a:schemeClr>
                </a:solidFill>
              </a:rPr>
              <a:t>nd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ed.,  Hadley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Wickam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]</a:t>
            </a:r>
          </a:p>
          <a:p>
            <a:r>
              <a:rPr lang="en-US" dirty="0"/>
              <a:t>Grammar of graphics: every graph is comprised out of specific components</a:t>
            </a:r>
          </a:p>
          <a:p>
            <a:pPr lvl="1"/>
            <a:r>
              <a:rPr lang="en-US" dirty="0"/>
              <a:t>Data</a:t>
            </a:r>
            <a:r>
              <a:rPr lang="el-GR" dirty="0"/>
              <a:t> </a:t>
            </a:r>
            <a:r>
              <a:rPr lang="en-US" dirty="0"/>
              <a:t>and aesthetic mappings</a:t>
            </a:r>
          </a:p>
          <a:p>
            <a:pPr lvl="1"/>
            <a:r>
              <a:rPr lang="en-US" dirty="0"/>
              <a:t>Layers (geometric element &amp; statistical  transformations)</a:t>
            </a:r>
          </a:p>
          <a:p>
            <a:pPr lvl="1"/>
            <a:r>
              <a:rPr lang="en-US" dirty="0"/>
              <a:t>Scales, coordinates, faceting (the same plot with different subsets od the original data), themes</a:t>
            </a:r>
          </a:p>
          <a:p>
            <a:r>
              <a:rPr lang="en-US" dirty="0"/>
              <a:t>No limit on the graphics you can create </a:t>
            </a:r>
          </a:p>
          <a:p>
            <a:pPr marL="274320" lvl="1" indent="0"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https://www.r-graph-gallery.com/ggplot2-package.html</a:t>
            </a:r>
            <a:endParaRPr lang="el-G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A285FC3F-452D-46EB-B96C-0B1890FEE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0AE07A19-088B-4663-8190-E926EA8C8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37D35E1-609D-42AD-ABAC-773714976FA1}" type="datetime1">
              <a:rPr lang="el-GR" noProof="0" smtClean="0"/>
              <a:t>27/10/2020</a:t>
            </a:fld>
            <a:endParaRPr lang="el-GR" noProof="0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134DD539-157F-4F9F-84FE-4A1769F8E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9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30000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Ξυσμένο μέταλλο 16x9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3891930_TF03030981" id="{55E68189-8895-4C3E-B377-D6AFD5BE3E12}" vid="{95DBA6B7-DE97-44FB-B0AC-D457A36FFD7A}"/>
    </a:ext>
  </a:extLst>
</a:theme>
</file>

<file path=ppt/theme/theme2.xml><?xml version="1.0" encoding="utf-8"?>
<a:theme xmlns:a="http://schemas.openxmlformats.org/drawingml/2006/main" name="Θέμα του Offic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Θέμα του Offic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A16170-AED4-43FB-90C7-1F1653EBFACC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a4f35948-e619-41b3-aa29-22878b09cfd2"/>
    <ds:schemaRef ds:uri="http://schemas.microsoft.com/office/infopath/2007/PartnerControls"/>
    <ds:schemaRef ds:uri="40262f94-9f35-4ac3-9a90-690165a166b7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1C05A15-2C36-4B2C-9ED7-7313D59409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61EA76-1630-4788-A629-8FDAFC9205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905</TotalTime>
  <Words>1711</Words>
  <Application>Microsoft Office PowerPoint</Application>
  <PresentationFormat>Ευρεία οθόνη</PresentationFormat>
  <Paragraphs>276</Paragraphs>
  <Slides>22</Slides>
  <Notes>3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6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22</vt:i4>
      </vt:variant>
    </vt:vector>
  </HeadingPairs>
  <TitlesOfParts>
    <vt:vector size="29" baseType="lpstr">
      <vt:lpstr>Arial</vt:lpstr>
      <vt:lpstr>Avenir Next LT Pro Light</vt:lpstr>
      <vt:lpstr>Bembo</vt:lpstr>
      <vt:lpstr>Calibri</vt:lpstr>
      <vt:lpstr>Cavolini</vt:lpstr>
      <vt:lpstr>Georgia</vt:lpstr>
      <vt:lpstr>Ξυσμένο μέταλλο 16x9</vt:lpstr>
      <vt:lpstr>R for Bioinformatics The Tidyverse</vt:lpstr>
      <vt:lpstr>about::me</vt:lpstr>
      <vt:lpstr>Table of contents</vt:lpstr>
      <vt:lpstr>Tidyverse</vt:lpstr>
      <vt:lpstr>Part IIIa</vt:lpstr>
      <vt:lpstr>dplyr</vt:lpstr>
      <vt:lpstr>Pipes </vt:lpstr>
      <vt:lpstr>Part IIIb </vt:lpstr>
      <vt:lpstr>ggplot2</vt:lpstr>
      <vt:lpstr>Structure of ggplot2</vt:lpstr>
      <vt:lpstr>Aesthetics</vt:lpstr>
      <vt:lpstr>Geometric elements    *most common*</vt:lpstr>
      <vt:lpstr>Choosing a plot</vt:lpstr>
      <vt:lpstr>Scales</vt:lpstr>
      <vt:lpstr>Colour</vt:lpstr>
      <vt:lpstr>Colour</vt:lpstr>
      <vt:lpstr>Faceting</vt:lpstr>
      <vt:lpstr>Facet grid</vt:lpstr>
      <vt:lpstr>Facet wrap</vt:lpstr>
      <vt:lpstr>Coordinates, Themes and saving the plots</vt:lpstr>
      <vt:lpstr>Παρουσίαση του PowerPoint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for Bioinformatics Introduction</dc:title>
  <dc:creator>Maria Theodora Pandi</dc:creator>
  <cp:lastModifiedBy>Maria Theodora Pandi</cp:lastModifiedBy>
  <cp:revision>23</cp:revision>
  <dcterms:created xsi:type="dcterms:W3CDTF">2020-10-02T09:57:54Z</dcterms:created>
  <dcterms:modified xsi:type="dcterms:W3CDTF">2020-10-27T22:01:11Z</dcterms:modified>
</cp:coreProperties>
</file>